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sldIdLst>
    <p:sldId id="281" r:id="rId2"/>
    <p:sldId id="431" r:id="rId3"/>
    <p:sldId id="299" r:id="rId4"/>
    <p:sldId id="450" r:id="rId5"/>
    <p:sldId id="453" r:id="rId6"/>
    <p:sldId id="451" r:id="rId7"/>
    <p:sldId id="452" r:id="rId8"/>
    <p:sldId id="454" r:id="rId9"/>
    <p:sldId id="459" r:id="rId10"/>
    <p:sldId id="436" r:id="rId11"/>
    <p:sldId id="435" r:id="rId12"/>
    <p:sldId id="432" r:id="rId13"/>
    <p:sldId id="434" r:id="rId14"/>
    <p:sldId id="433" r:id="rId15"/>
    <p:sldId id="298" r:id="rId16"/>
    <p:sldId id="447" r:id="rId17"/>
    <p:sldId id="424" r:id="rId18"/>
    <p:sldId id="448" r:id="rId19"/>
    <p:sldId id="457" r:id="rId20"/>
    <p:sldId id="449" r:id="rId21"/>
    <p:sldId id="458" r:id="rId22"/>
    <p:sldId id="460" r:id="rId23"/>
    <p:sldId id="274" r:id="rId24"/>
  </p:sldIdLst>
  <p:sldSz cx="12192000" cy="6858000"/>
  <p:notesSz cx="6858000" cy="9144000"/>
  <p:embeddedFontLst>
    <p:embeddedFont>
      <p:font typeface="맑은 고딕" panose="020B0503020000020004" pitchFamily="34" charset="-127"/>
      <p:regular r:id="rId26"/>
      <p:bold r:id="rId27"/>
    </p:embeddedFont>
    <p:embeddedFont>
      <p:font typeface="서울남산체 B" panose="02020603020101020101" pitchFamily="18" charset="-127"/>
      <p:regular r:id="rId28"/>
      <p:bold r:id="rId29"/>
    </p:embeddedFont>
    <p:embeddedFont>
      <p:font typeface="서울남산체 EB" panose="02020603020101020101" pitchFamily="18" charset="-127"/>
      <p:regular r:id="rId30"/>
      <p:bold r:id="rId31"/>
    </p:embeddedFont>
    <p:embeddedFont>
      <p:font typeface="Cambria Math" panose="02040503050406030204" pitchFamily="18" charset="0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FF"/>
    <a:srgbClr val="1D96AC"/>
    <a:srgbClr val="F4F4F4"/>
    <a:srgbClr val="B2D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5" autoAdjust="0"/>
    <p:restoredTop sz="92041" autoAdjust="0"/>
  </p:normalViewPr>
  <p:slideViewPr>
    <p:cSldViewPr snapToGrid="0" showGuides="1">
      <p:cViewPr varScale="1">
        <p:scale>
          <a:sx n="117" d="100"/>
          <a:sy n="117" d="100"/>
        </p:scale>
        <p:origin x="13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8FBA1-BD0E-4D64-A020-1476017FFC5A}" type="datetimeFigureOut">
              <a:rPr lang="ko-KR" altLang="en-US" smtClean="0"/>
              <a:t>2022. 7. 18.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B7090-BF46-4F36-8AFA-C6698140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27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cell</a:t>
            </a:r>
            <a:r>
              <a:rPr lang="ko-KR" altLang="en-US" dirty="0"/>
              <a:t>을 추가해서 하면 앞에 이미 실행했던 부분 </a:t>
            </a:r>
            <a:r>
              <a:rPr lang="en-US" altLang="ko-KR" dirty="0"/>
              <a:t>(import,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 등</a:t>
            </a:r>
            <a:r>
              <a:rPr lang="en-US" altLang="ko-KR" dirty="0"/>
              <a:t>)</a:t>
            </a:r>
            <a:r>
              <a:rPr lang="ko-KR" altLang="en-US" dirty="0"/>
              <a:t>을 추가하지 않아도 입력한 것처럼 사용할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B7090-BF46-4F36-8AFA-C6698140F47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641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329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양자 </a:t>
            </a:r>
            <a:r>
              <a:rPr lang="ko-KR" altLang="en-US" dirty="0" err="1"/>
              <a:t>텔레포테이션</a:t>
            </a:r>
            <a:r>
              <a:rPr lang="ko-KR" altLang="en-US" dirty="0"/>
              <a:t> 프로토콜이 정상적으로 작동하는지 확인하기 위한 테스트 코드입니다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474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B7090-BF46-4F36-8AFA-C6698140F4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9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055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996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652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631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141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qiskit</a:t>
            </a:r>
            <a:r>
              <a:rPr lang="ko-KR" altLang="en-US" dirty="0"/>
              <a:t> 예시에는 </a:t>
            </a:r>
            <a:r>
              <a:rPr lang="en" altLang="ko-Kore-KR" dirty="0">
                <a:effectLst/>
              </a:rPr>
              <a:t>from</a:t>
            </a:r>
            <a:r>
              <a:rPr lang="en" altLang="ko-Kore-KR" dirty="0"/>
              <a:t>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qiskit.ignis.verification</a:t>
            </a:r>
            <a:r>
              <a:rPr lang="en" altLang="ko-Kore-KR" dirty="0"/>
              <a:t> </a:t>
            </a:r>
            <a:r>
              <a:rPr lang="en" altLang="ko-Kore-KR" dirty="0">
                <a:effectLst/>
              </a:rPr>
              <a:t>import</a:t>
            </a:r>
            <a:r>
              <a:rPr lang="en" altLang="ko-Kore-KR" dirty="0"/>
              <a:t> </a:t>
            </a:r>
            <a:r>
              <a:rPr lang="en" altLang="ko-Kore-KR" dirty="0" err="1">
                <a:effectLst/>
              </a:rPr>
              <a:t>marginal_counts</a:t>
            </a:r>
            <a:r>
              <a:rPr lang="ko-KR" altLang="en-US" dirty="0">
                <a:effectLst/>
              </a:rPr>
              <a:t> 로 나와있지만 현재 </a:t>
            </a:r>
            <a:r>
              <a:rPr lang="en-US" altLang="ko-KR" dirty="0">
                <a:effectLst/>
              </a:rPr>
              <a:t>ignis</a:t>
            </a:r>
            <a:r>
              <a:rPr lang="ko-KR" altLang="en-US" dirty="0">
                <a:effectLst/>
              </a:rPr>
              <a:t> 지원이 끊겼기 때문에 </a:t>
            </a:r>
            <a:r>
              <a:rPr lang="en" altLang="ko-KR" dirty="0"/>
              <a:t>from </a:t>
            </a:r>
            <a:r>
              <a:rPr lang="en" altLang="ko-KR" dirty="0" err="1"/>
              <a:t>qiskit.ignis.verification</a:t>
            </a:r>
            <a:r>
              <a:rPr lang="en" altLang="ko-KR" dirty="0"/>
              <a:t> import </a:t>
            </a:r>
            <a:r>
              <a:rPr lang="en" altLang="ko-KR" dirty="0" err="1"/>
              <a:t>marginal_counts</a:t>
            </a:r>
            <a:r>
              <a:rPr lang="ko-KR" altLang="en-US" dirty="0"/>
              <a:t>로 바꿨음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4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 err="1">
                    <a:solidFill>
                      <a:srgbClr val="2E75B6"/>
                    </a:solidFill>
                  </a:rPr>
                  <a:t>블로흐</a:t>
                </a:r>
                <a:r>
                  <a:rPr lang="ko-KR" altLang="en-US" dirty="0">
                    <a:solidFill>
                      <a:srgbClr val="2E75B6"/>
                    </a:solidFill>
                  </a:rPr>
                  <a:t> 구면은 그냥 출력해서 보기 위한 것으로 주석처리 하여도</a:t>
                </a:r>
                <a:r>
                  <a:rPr lang="en-US" altLang="ko-KR" dirty="0">
                    <a:solidFill>
                      <a:srgbClr val="2E75B6"/>
                    </a:solidFill>
                  </a:rPr>
                  <a:t> </a:t>
                </a:r>
                <a:r>
                  <a:rPr lang="ko-KR" altLang="en-US" dirty="0">
                    <a:solidFill>
                      <a:srgbClr val="2E75B6"/>
                    </a:solidFill>
                  </a:rPr>
                  <a:t>코드에 영향 끼치지 않음</a:t>
                </a:r>
                <a:r>
                  <a:rPr lang="en-US" altLang="ko-KR" dirty="0">
                    <a:solidFill>
                      <a:srgbClr val="2E75B6"/>
                    </a:solidFill>
                  </a:rPr>
                  <a:t>.</a:t>
                </a:r>
                <a:endParaRPr lang="en-US" altLang="ko-KR" sz="12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psi</a:t>
                </a:r>
                <a:r>
                  <a:rPr lang="en-US" altLang="ko-KR" baseline="0" dirty="0"/>
                  <a:t> ‘</a:t>
                </a:r>
                <a:r>
                  <a:rPr lang="ko-KR" altLang="en-US" baseline="0" dirty="0"/>
                  <a:t>프사이</a:t>
                </a:r>
                <a:r>
                  <a:rPr lang="en-US" altLang="ko-KR" baseline="0" dirty="0"/>
                  <a:t>’ </a:t>
                </a:r>
                <a:r>
                  <a:rPr lang="ko-KR" altLang="en-US" baseline="0" dirty="0"/>
                  <a:t>라고 발음함</a:t>
                </a:r>
                <a:r>
                  <a:rPr lang="en-US" altLang="ko-KR" baseline="0" dirty="0"/>
                  <a:t>.</a:t>
                </a:r>
                <a:endParaRPr lang="ko-KR" altLang="en-US" dirty="0"/>
              </a:p>
              <a:p>
                <a:endParaRPr lang="en-US" altLang="ko-KR" dirty="0">
                  <a:solidFill>
                    <a:srgbClr val="2E75B6"/>
                  </a:solidFill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 err="1">
                    <a:solidFill>
                      <a:srgbClr val="2E75B6"/>
                    </a:solidFill>
                  </a:rPr>
                  <a:t>블로흐</a:t>
                </a:r>
                <a:r>
                  <a:rPr lang="ko-KR" altLang="en-US" dirty="0">
                    <a:solidFill>
                      <a:srgbClr val="2E75B6"/>
                    </a:solidFill>
                  </a:rPr>
                  <a:t> 구면은 그냥 출력해서 보기 위한 것으로 주석처리 하여도</a:t>
                </a:r>
                <a:r>
                  <a:rPr lang="en-US" altLang="ko-KR" dirty="0">
                    <a:solidFill>
                      <a:srgbClr val="2E75B6"/>
                    </a:solidFill>
                  </a:rPr>
                  <a:t> </a:t>
                </a:r>
                <a:r>
                  <a:rPr lang="ko-KR" altLang="en-US" dirty="0">
                    <a:solidFill>
                      <a:srgbClr val="2E75B6"/>
                    </a:solidFill>
                  </a:rPr>
                  <a:t>코드에 영향 끼치지 않음</a:t>
                </a:r>
                <a:r>
                  <a:rPr lang="en-US" altLang="ko-KR" dirty="0">
                    <a:solidFill>
                      <a:srgbClr val="2E75B6"/>
                    </a:solidFill>
                  </a:rPr>
                  <a:t>.</a:t>
                </a:r>
                <a:endParaRPr lang="en-US" altLang="ko-KR" sz="12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:r>
                  <a:rPr lang="en-US" altLang="ko-KR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𝜓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psi</a:t>
                </a:r>
                <a:r>
                  <a:rPr lang="en-US" altLang="ko-KR" baseline="0" dirty="0"/>
                  <a:t> ‘</a:t>
                </a:r>
                <a:r>
                  <a:rPr lang="ko-KR" altLang="en-US" baseline="0" dirty="0"/>
                  <a:t>프사이</a:t>
                </a:r>
                <a:r>
                  <a:rPr lang="en-US" altLang="ko-KR" baseline="0" dirty="0"/>
                  <a:t>’ </a:t>
                </a:r>
                <a:r>
                  <a:rPr lang="ko-KR" altLang="en-US" baseline="0" dirty="0"/>
                  <a:t>라고 발음함</a:t>
                </a:r>
                <a:r>
                  <a:rPr lang="en-US" altLang="ko-KR" baseline="0" dirty="0"/>
                  <a:t>.</a:t>
                </a:r>
                <a:endParaRPr lang="ko-KR" altLang="en-US" dirty="0"/>
              </a:p>
              <a:p>
                <a:endParaRPr lang="en-US" altLang="ko-KR" dirty="0">
                  <a:solidFill>
                    <a:srgbClr val="2E75B6"/>
                  </a:solidFill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367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721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718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668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HJLCTbMwcyo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5.png"/><Relationship Id="rId10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5.png"/><Relationship Id="rId7" Type="http://schemas.openxmlformats.org/officeDocument/2006/relationships/image" Target="../media/image57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15" Type="http://schemas.openxmlformats.org/officeDocument/2006/relationships/image" Target="../media/image17.png"/><Relationship Id="rId10" Type="http://schemas.openxmlformats.org/officeDocument/2006/relationships/image" Target="../media/image60.png"/><Relationship Id="rId9" Type="http://schemas.openxmlformats.org/officeDocument/2006/relationships/image" Target="../media/image59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양자프로그래밍 기본과 양자 튜토리얼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양유진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링크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  <a:hlinkClick r:id="rId2"/>
              </a:rPr>
              <a:t>https://youtu.be/HJLCTbMwcyo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04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양자 푸리에 변환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41CF2AC6-857C-B32D-3E65-C1326372159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920" y="982788"/>
                <a:ext cx="11369675" cy="35242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b="1" dirty="0">
                    <a:latin typeface="+mn-ea"/>
                  </a:rPr>
                  <a:t>Quantum Fourier Transform</a:t>
                </a:r>
              </a:p>
              <a:p>
                <a:pPr marL="0" indent="0">
                  <a:buNone/>
                </a:pPr>
                <a:r>
                  <a:rPr kumimoji="1" lang="en-US" altLang="ko-KR" sz="2400" dirty="0">
                    <a:latin typeface="+mn-ea"/>
                  </a:rPr>
                  <a:t>: </a:t>
                </a:r>
                <a:r>
                  <a:rPr kumimoji="1" lang="ko-KR" altLang="en-US" sz="2400" b="1" dirty="0">
                    <a:latin typeface="+mn-ea"/>
                  </a:rPr>
                  <a:t>푸리에 변환을 양자 컴퓨터 상에서 구현한 것</a:t>
                </a:r>
                <a:endParaRPr kumimoji="1" lang="en-US" altLang="ko-KR" sz="2400" b="1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kumimoji="1" lang="ko-KR" altLang="en-US" sz="2000" dirty="0">
                    <a:latin typeface="+mn-ea"/>
                  </a:rPr>
                  <a:t>지수적인 시간이 걸리는 </a:t>
                </a:r>
                <a:r>
                  <a:rPr kumimoji="1" lang="ko-KR" altLang="en-US" sz="2000" dirty="0">
                    <a:solidFill>
                      <a:srgbClr val="0070C0"/>
                    </a:solidFill>
                    <a:latin typeface="+mn-ea"/>
                  </a:rPr>
                  <a:t>주기 찾기 문제</a:t>
                </a:r>
                <a:r>
                  <a:rPr kumimoji="1" lang="ko-KR" altLang="en-US" sz="2000" dirty="0">
                    <a:latin typeface="+mn-ea"/>
                  </a:rPr>
                  <a:t>에서 </a:t>
                </a:r>
                <a:r>
                  <a:rPr kumimoji="1" lang="ko-KR" altLang="en-US" sz="2000" u="sng" dirty="0">
                    <a:solidFill>
                      <a:srgbClr val="FF0000"/>
                    </a:solidFill>
                    <a:latin typeface="+mn-ea"/>
                  </a:rPr>
                  <a:t>다항시간</a:t>
                </a:r>
                <a:r>
                  <a:rPr kumimoji="1" lang="ko-KR" altLang="en-US" sz="2000" u="sng" dirty="0">
                    <a:latin typeface="+mn-ea"/>
                  </a:rPr>
                  <a:t> 안에 </a:t>
                </a:r>
                <a:r>
                  <a:rPr kumimoji="1" lang="ko-KR" altLang="en-US" sz="2000" u="sng" dirty="0">
                    <a:solidFill>
                      <a:srgbClr val="FF0000"/>
                    </a:solidFill>
                    <a:latin typeface="+mn-ea"/>
                  </a:rPr>
                  <a:t>주기</a:t>
                </a:r>
                <a:r>
                  <a:rPr kumimoji="1" lang="ko-KR" altLang="en-US" sz="2000" u="sng" dirty="0">
                    <a:latin typeface="+mn-ea"/>
                  </a:rPr>
                  <a:t>를 </a:t>
                </a:r>
                <a:r>
                  <a:rPr kumimoji="1" lang="en-US" altLang="ko-KR" sz="2000" u="sng" dirty="0">
                    <a:latin typeface="+mn-ea"/>
                  </a:rPr>
                  <a:t> </a:t>
                </a:r>
                <a:r>
                  <a:rPr kumimoji="1" lang="ko-KR" altLang="en-US" sz="2000" u="sng" dirty="0">
                    <a:latin typeface="+mn-ea"/>
                  </a:rPr>
                  <a:t>찾을 수 있게 </a:t>
                </a:r>
                <a:r>
                  <a:rPr kumimoji="1" lang="ko-KR" altLang="en-US" sz="2000" u="sng" dirty="0" err="1">
                    <a:latin typeface="+mn-ea"/>
                  </a:rPr>
                  <a:t>도와줌</a:t>
                </a:r>
                <a:endParaRPr kumimoji="1" lang="en-US" altLang="ko-KR" sz="2000" u="sng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kumimoji="1" lang="en-US" altLang="ko-KR" sz="2000" dirty="0">
                    <a:solidFill>
                      <a:schemeClr val="tx1"/>
                    </a:solidFill>
                    <a:latin typeface="+mn-ea"/>
                  </a:rPr>
                  <a:t>Shor’s Algorithm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+mn-ea"/>
                  </a:rPr>
                  <a:t>과 양자 위상 추정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+mn-ea"/>
                  </a:rPr>
                  <a:t>(quantum phase estimation)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+mn-ea"/>
                  </a:rPr>
                  <a:t>에 주로 사용됨</a:t>
                </a:r>
                <a:endParaRPr kumimoji="1" lang="en-US" altLang="ko-KR" sz="2000" dirty="0">
                  <a:solidFill>
                    <a:schemeClr val="tx1"/>
                  </a:solidFill>
                  <a:latin typeface="+mn-ea"/>
                </a:endParaRP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r>
                  <a:rPr kumimoji="1" lang="en-US" altLang="ko-KR" sz="2000" dirty="0">
                    <a:solidFill>
                      <a:schemeClr val="tx1"/>
                    </a:solidFill>
                    <a:latin typeface="+mn-ea"/>
                  </a:rPr>
                  <a:t>Hadamard gate(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ko-KR" sz="2000" dirty="0">
                    <a:solidFill>
                      <a:schemeClr val="tx1"/>
                    </a:solidFill>
                    <a:latin typeface="+mn-ea"/>
                  </a:rPr>
                  <a:t>)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+mn-ea"/>
                  </a:rPr>
                  <a:t>와 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+mn-ea"/>
                  </a:rPr>
                  <a:t>Controlled-phase rotation 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sz="2000" dirty="0">
                    <a:solidFill>
                      <a:schemeClr val="tx1"/>
                    </a:solidFill>
                    <a:latin typeface="+mn-ea"/>
                  </a:rPr>
                  <a:t>), Swap gate(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SWAP</m:t>
                    </m:r>
                  </m:oMath>
                </a14:m>
                <a:r>
                  <a:rPr kumimoji="1" lang="en-US" altLang="ko-KR" sz="2000" dirty="0">
                    <a:solidFill>
                      <a:schemeClr val="tx1"/>
                    </a:solidFill>
                    <a:latin typeface="+mn-ea"/>
                  </a:rPr>
                  <a:t>)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+mn-ea"/>
                  </a:rPr>
                  <a:t>가 회로 구성에 사용됨</a:t>
                </a:r>
                <a:endParaRPr kumimoji="1" lang="en-US" altLang="ko-KR" sz="2000" dirty="0">
                  <a:solidFill>
                    <a:schemeClr val="tx1"/>
                  </a:solidFill>
                  <a:latin typeface="+mn-ea"/>
                </a:endParaRPr>
              </a:p>
              <a:p>
                <a:pPr lvl="1">
                  <a:lnSpc>
                    <a:spcPct val="120000"/>
                  </a:lnSpc>
                  <a:buFontTx/>
                  <a:buChar char="-"/>
                </a:pPr>
                <a:endParaRPr kumimoji="1" lang="en-US" altLang="ko-KR" sz="2000" dirty="0">
                  <a:latin typeface="+mn-ea"/>
                </a:endParaRP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endParaRPr kumimoji="1"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41CF2AC6-857C-B32D-3E65-C1326372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920" y="982788"/>
                <a:ext cx="11369675" cy="3524250"/>
              </a:xfr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A06160-62FB-6A09-B2B9-6969729D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7" y="4159192"/>
            <a:ext cx="6486525" cy="23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655A11-0852-ABF3-14BB-B2ACE6DA59F0}"/>
              </a:ext>
            </a:extLst>
          </p:cNvPr>
          <p:cNvSpPr/>
          <p:nvPr/>
        </p:nvSpPr>
        <p:spPr>
          <a:xfrm>
            <a:off x="2640087" y="3776981"/>
            <a:ext cx="1716013" cy="3693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74401-6F06-7361-ACB1-DC24E425014D}"/>
              </a:ext>
            </a:extLst>
          </p:cNvPr>
          <p:cNvSpPr txBox="1"/>
          <p:nvPr/>
        </p:nvSpPr>
        <p:spPr>
          <a:xfrm>
            <a:off x="2680451" y="3789859"/>
            <a:ext cx="176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QFT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 회로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B9299F-409B-19E4-C7C6-505756692FC9}"/>
              </a:ext>
            </a:extLst>
          </p:cNvPr>
          <p:cNvSpPr/>
          <p:nvPr/>
        </p:nvSpPr>
        <p:spPr>
          <a:xfrm>
            <a:off x="2651144" y="4159191"/>
            <a:ext cx="6791305" cy="2398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21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QFT </a:t>
            </a:r>
            <a:r>
              <a:rPr kumimoji="1" lang="ko-KR" altLang="en-US" dirty="0"/>
              <a:t>과정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(3-</a:t>
            </a:r>
            <a:r>
              <a:rPr lang="en-US" altLang="ko-KR" sz="2800" b="1" dirty="0">
                <a:solidFill>
                  <a:prstClr val="black"/>
                </a:solidFill>
                <a:latin typeface="Arial"/>
                <a:ea typeface="맑은 고딕"/>
              </a:rPr>
              <a:t>qubit)</a:t>
            </a:r>
            <a:endParaRPr kumimoji="1" lang="ko-Kore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AFE399-7DB8-C6F0-B51F-DF636DF48C80}"/>
              </a:ext>
            </a:extLst>
          </p:cNvPr>
          <p:cNvGrpSpPr/>
          <p:nvPr/>
        </p:nvGrpSpPr>
        <p:grpSpPr>
          <a:xfrm>
            <a:off x="521444" y="1267590"/>
            <a:ext cx="5266960" cy="1745867"/>
            <a:chOff x="521444" y="1267590"/>
            <a:chExt cx="5266960" cy="17458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9C0945-FF0B-2365-C5F8-5244BEABD66C}"/>
                    </a:ext>
                  </a:extLst>
                </p:cNvPr>
                <p:cNvSpPr txBox="1"/>
                <p:nvPr/>
              </p:nvSpPr>
              <p:spPr>
                <a:xfrm>
                  <a:off x="521444" y="1267590"/>
                  <a:ext cx="52669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[STEP 1] </a:t>
                  </a: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최상위 큐</a:t>
                  </a:r>
                  <a:r>
                    <a:rPr lang="ko-KR" altLang="en-US" b="1" dirty="0">
                      <a:solidFill>
                        <a:prstClr val="black"/>
                      </a:solidFill>
                      <a:latin typeface="Arial"/>
                      <a:ea typeface="맑은 고딕"/>
                    </a:rPr>
                    <a:t>비</a:t>
                  </a:r>
                  <a:r>
                    <a:rPr kumimoji="0" lang="ko-KR" alt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트</a:t>
                  </a: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/>
                            </a:rPr>
                            <m:t>𝒒</m:t>
                          </m:r>
                        </m:e>
                        <m:sub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ko-KR" altLang="en-US" b="1" dirty="0">
                      <a:solidFill>
                        <a:prstClr val="black"/>
                      </a:solidFill>
                      <a:latin typeface="Arial"/>
                      <a:ea typeface="맑은 고딕"/>
                    </a:rPr>
                    <a:t>에 </a:t>
                  </a:r>
                  <a:r>
                    <a:rPr lang="en-US" altLang="ko-KR" b="1" dirty="0">
                      <a:solidFill>
                        <a:prstClr val="black"/>
                      </a:solidFill>
                      <a:latin typeface="Arial"/>
                      <a:ea typeface="맑은 고딕"/>
                    </a:rPr>
                    <a:t>H </a:t>
                  </a:r>
                  <a:r>
                    <a:rPr lang="ko-KR" altLang="en-US" b="1" dirty="0">
                      <a:solidFill>
                        <a:prstClr val="black"/>
                      </a:solidFill>
                      <a:latin typeface="Arial"/>
                      <a:ea typeface="맑은 고딕"/>
                    </a:rPr>
                    <a:t>게이트 적용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9C0945-FF0B-2365-C5F8-5244BEABD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44" y="1267590"/>
                  <a:ext cx="52669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42" t="-9836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E332B2E-FA08-063D-4FE9-E5C0A8B73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09" r="7882" b="14054"/>
            <a:stretch/>
          </p:blipFill>
          <p:spPr>
            <a:xfrm>
              <a:off x="966024" y="2100789"/>
              <a:ext cx="2314096" cy="68410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D782F90-F64F-A009-EB13-B8EE610B0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3450" y="1959546"/>
              <a:ext cx="873975" cy="1053911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15EF98-BC01-1E0A-4368-D2BBC4C11F59}"/>
              </a:ext>
            </a:extLst>
          </p:cNvPr>
          <p:cNvGrpSpPr/>
          <p:nvPr/>
        </p:nvGrpSpPr>
        <p:grpSpPr>
          <a:xfrm>
            <a:off x="521444" y="3602165"/>
            <a:ext cx="5417975" cy="1359827"/>
            <a:chOff x="521444" y="3602165"/>
            <a:chExt cx="5417975" cy="135982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CECECFB0-8A7F-8499-E161-BA394E8DA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4899" y="4218871"/>
              <a:ext cx="2019300" cy="6000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2CEE6B7-ED62-3B0F-81C4-0B7F0CB9C3C3}"/>
                    </a:ext>
                  </a:extLst>
                </p:cNvPr>
                <p:cNvSpPr txBox="1"/>
                <p:nvPr/>
              </p:nvSpPr>
              <p:spPr>
                <a:xfrm>
                  <a:off x="521444" y="3602165"/>
                  <a:ext cx="54179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[STEP 2]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/>
                            </a:rPr>
                            <m:t>𝒒</m:t>
                          </m:r>
                        </m:e>
                        <m:sub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ko-KR" altLang="en-US" b="1" dirty="0">
                      <a:solidFill>
                        <a:prstClr val="black"/>
                      </a:solidFill>
                      <a:latin typeface="Arial"/>
                      <a:ea typeface="맑은 고딕"/>
                    </a:rPr>
                    <a:t>에 </a:t>
                  </a:r>
                  <a:r>
                    <a:rPr lang="en-US" altLang="ko-KR" b="1" dirty="0">
                      <a:solidFill>
                        <a:prstClr val="black"/>
                      </a:solidFill>
                      <a:latin typeface="Arial"/>
                      <a:ea typeface="맑은 고딕"/>
                    </a:rPr>
                    <a:t>Controlled-phase </a:t>
                  </a:r>
                  <a:r>
                    <a:rPr lang="ko-KR" altLang="en-US" b="1" dirty="0">
                      <a:solidFill>
                        <a:prstClr val="black"/>
                      </a:solidFill>
                      <a:latin typeface="Arial"/>
                      <a:ea typeface="맑은 고딕"/>
                    </a:rPr>
                    <a:t>게이트 적용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2CEE6B7-ED62-3B0F-81C4-0B7F0CB9C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44" y="3602165"/>
                  <a:ext cx="541797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14" t="-10000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1A0BF83-F588-5215-1304-8AD20ED9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4263" y="4113392"/>
              <a:ext cx="1719649" cy="8486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EC46A1-F91F-134B-A38C-E5F46F9BAC28}"/>
              </a:ext>
            </a:extLst>
          </p:cNvPr>
          <p:cNvGrpSpPr/>
          <p:nvPr/>
        </p:nvGrpSpPr>
        <p:grpSpPr>
          <a:xfrm>
            <a:off x="6096000" y="1206035"/>
            <a:ext cx="5206452" cy="1643391"/>
            <a:chOff x="6096000" y="1206035"/>
            <a:chExt cx="5206452" cy="1643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85CEF7B-8D9E-362C-238C-89A61AAAE0D0}"/>
                    </a:ext>
                  </a:extLst>
                </p:cNvPr>
                <p:cNvSpPr txBox="1"/>
                <p:nvPr/>
              </p:nvSpPr>
              <p:spPr>
                <a:xfrm>
                  <a:off x="6096000" y="1206035"/>
                  <a:ext cx="5032068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[STEP 3]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/>
                            </a:rPr>
                            <m:t>𝟎</m:t>
                          </m:r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/>
                            </a:rPr>
                            <m:t>,  </m:t>
                          </m:r>
                        </m:sub>
                      </m:sSub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ko-KR" altLang="en-US" b="1" dirty="0">
                      <a:solidFill>
                        <a:prstClr val="black"/>
                      </a:solidFill>
                      <a:latin typeface="Arial"/>
                      <a:ea typeface="맑은 고딕"/>
                    </a:rPr>
                    <a:t>도</a:t>
                  </a:r>
                  <a:r>
                    <a:rPr lang="en-US" altLang="ko-KR" b="1" dirty="0">
                      <a:solidFill>
                        <a:prstClr val="black"/>
                      </a:solidFill>
                      <a:latin typeface="Arial"/>
                      <a:ea typeface="맑은 고딕"/>
                    </a:rPr>
                    <a:t> </a:t>
                  </a:r>
                  <a:r>
                    <a:rPr lang="ko-KR" altLang="en-US" b="1" dirty="0">
                      <a:solidFill>
                        <a:prstClr val="black"/>
                      </a:solidFill>
                      <a:latin typeface="Arial"/>
                      <a:ea typeface="맑은 고딕"/>
                    </a:rPr>
                    <a:t>동일한 프로세스 수행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85CEF7B-8D9E-362C-238C-89A61AAAE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206035"/>
                  <a:ext cx="5032068" cy="381515"/>
                </a:xfrm>
                <a:prstGeom prst="rect">
                  <a:avLst/>
                </a:prstGeom>
                <a:blipFill>
                  <a:blip r:embed="rId9"/>
                  <a:stretch>
                    <a:fillRect l="-970" t="-11290" b="-2258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013F686-3C15-8C05-2381-C01300BF1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58957" y="1973126"/>
              <a:ext cx="1962150" cy="8763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0317C93A-EEF4-49BB-1778-A304677F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80271" y="1880197"/>
              <a:ext cx="3022181" cy="953666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385C08-5FCB-4753-BBFA-44F3266F8AB3}"/>
              </a:ext>
            </a:extLst>
          </p:cNvPr>
          <p:cNvGrpSpPr/>
          <p:nvPr/>
        </p:nvGrpSpPr>
        <p:grpSpPr>
          <a:xfrm>
            <a:off x="6096001" y="3602165"/>
            <a:ext cx="5475322" cy="2905996"/>
            <a:chOff x="6096001" y="3602165"/>
            <a:chExt cx="5475322" cy="2905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0A1D7DC-D4C9-084E-DAB1-D915941A3C16}"/>
                    </a:ext>
                  </a:extLst>
                </p:cNvPr>
                <p:cNvSpPr txBox="1"/>
                <p:nvPr/>
              </p:nvSpPr>
              <p:spPr>
                <a:xfrm>
                  <a:off x="6096001" y="3602165"/>
                  <a:ext cx="5032068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[STEP 4]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/>
                            </a:rPr>
                            <m:t>𝟎</m:t>
                          </m:r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/>
                            </a:rPr>
                            <m:t>,  </m:t>
                          </m:r>
                        </m:sub>
                      </m:sSub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 </a:t>
                  </a:r>
                  <a:r>
                    <a:rPr lang="ko-KR" altLang="en-US" b="1" dirty="0">
                      <a:solidFill>
                        <a:prstClr val="black"/>
                      </a:solidFill>
                      <a:latin typeface="Arial"/>
                      <a:ea typeface="맑은 고딕"/>
                    </a:rPr>
                    <a:t>에 </a:t>
                  </a: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SWAP</a:t>
                  </a:r>
                  <a:r>
                    <a:rPr kumimoji="0" lang="en-US" altLang="ko-KR" sz="1800" b="1" i="0" u="none" strike="noStrike" kern="1200" cap="none" spc="0" normalizeH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 </a:t>
                  </a:r>
                  <a:r>
                    <a:rPr kumimoji="0" lang="ko-KR" altLang="en-US" sz="1800" b="1" i="0" u="none" strike="noStrike" kern="1200" cap="none" spc="0" normalizeH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맑은 고딕"/>
                      <a:cs typeface="+mn-cs"/>
                    </a:rPr>
                    <a:t>게이트 적용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0A1D7DC-D4C9-084E-DAB1-D915941A3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3602165"/>
                  <a:ext cx="5032068" cy="381515"/>
                </a:xfrm>
                <a:prstGeom prst="rect">
                  <a:avLst/>
                </a:prstGeom>
                <a:blipFill>
                  <a:blip r:embed="rId12"/>
                  <a:stretch>
                    <a:fillRect l="-970" t="-11290" b="-2258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23EEC55-4480-256A-3585-80D75F793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90721" y="4144991"/>
              <a:ext cx="1485900" cy="381000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296710D-C971-7458-AFA9-D6B93FFD9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38489" y="5093366"/>
              <a:ext cx="4932834" cy="141479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6D4A0A-0040-A80E-EDD1-EEDD5C65F23F}"/>
              </a:ext>
            </a:extLst>
          </p:cNvPr>
          <p:cNvGrpSpPr/>
          <p:nvPr/>
        </p:nvGrpSpPr>
        <p:grpSpPr>
          <a:xfrm>
            <a:off x="6916218" y="4181246"/>
            <a:ext cx="4386234" cy="790327"/>
            <a:chOff x="6916218" y="4181246"/>
            <a:chExt cx="4386234" cy="790327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EE59AA9-D406-8217-FC7F-7C471AF9EB5C}"/>
                </a:ext>
              </a:extLst>
            </p:cNvPr>
            <p:cNvSpPr/>
            <p:nvPr/>
          </p:nvSpPr>
          <p:spPr>
            <a:xfrm flipV="1">
              <a:off x="6916218" y="4181246"/>
              <a:ext cx="466095" cy="298287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A265C8F-E4E4-C623-6A2F-708B30A8DC58}"/>
                </a:ext>
              </a:extLst>
            </p:cNvPr>
            <p:cNvSpPr txBox="1"/>
            <p:nvPr/>
          </p:nvSpPr>
          <p:spPr>
            <a:xfrm>
              <a:off x="8806256" y="4634086"/>
              <a:ext cx="2496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b="1" dirty="0"/>
                <a:t>: </a:t>
              </a:r>
              <a:r>
                <a:rPr kumimoji="1" lang="ko-KR" altLang="en-US" sz="1200" b="1" dirty="0"/>
                <a:t>두 </a:t>
              </a:r>
              <a:r>
                <a:rPr kumimoji="1" lang="ko-KR" altLang="en-US" sz="1200" b="1" dirty="0" err="1"/>
                <a:t>큐비트</a:t>
              </a:r>
              <a:r>
                <a:rPr kumimoji="1" lang="ko-KR" altLang="en-US" sz="1200" b="1" dirty="0"/>
                <a:t> 간의 상태를 교환해 줌</a:t>
              </a:r>
              <a:endParaRPr kumimoji="1" lang="en-US" altLang="en-US" sz="1200" b="1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C0306A3-C271-A266-8A74-B51173507EED}"/>
                </a:ext>
              </a:extLst>
            </p:cNvPr>
            <p:cNvSpPr/>
            <p:nvPr/>
          </p:nvSpPr>
          <p:spPr>
            <a:xfrm>
              <a:off x="8725050" y="4326932"/>
              <a:ext cx="2577402" cy="6446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4CA0CFA-EE7D-3EE1-A603-579F6A80AEA2}"/>
                </a:ext>
              </a:extLst>
            </p:cNvPr>
            <p:cNvSpPr txBox="1"/>
            <p:nvPr/>
          </p:nvSpPr>
          <p:spPr>
            <a:xfrm>
              <a:off x="8806256" y="4368291"/>
              <a:ext cx="17535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b="1" dirty="0"/>
                <a:t>SWAP(qubit1, qubit2)</a:t>
              </a:r>
              <a:endParaRPr kumimoji="1" lang="en-US" altLang="en-US" sz="1200" b="1" dirty="0"/>
            </a:p>
          </p:txBody>
        </p: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CD686466-403F-084A-CBC9-9031FCC2DF7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1050" y="4487263"/>
              <a:ext cx="1584000" cy="23666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6E5EF8-3C88-C557-C86D-5C03D7D7B247}"/>
              </a:ext>
            </a:extLst>
          </p:cNvPr>
          <p:cNvGrpSpPr/>
          <p:nvPr/>
        </p:nvGrpSpPr>
        <p:grpSpPr>
          <a:xfrm>
            <a:off x="759061" y="4464366"/>
            <a:ext cx="4794452" cy="1492091"/>
            <a:chOff x="759061" y="4464366"/>
            <a:chExt cx="4794452" cy="149209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EBE8EFF-06FF-3B99-EA0C-76C1FAB26E59}"/>
                </a:ext>
              </a:extLst>
            </p:cNvPr>
            <p:cNvSpPr/>
            <p:nvPr/>
          </p:nvSpPr>
          <p:spPr>
            <a:xfrm flipV="1">
              <a:off x="1926801" y="4464366"/>
              <a:ext cx="1536653" cy="298287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CD7378-703D-953D-AFB9-CD76B07F5FD1}"/>
                </a:ext>
              </a:extLst>
            </p:cNvPr>
            <p:cNvSpPr txBox="1"/>
            <p:nvPr/>
          </p:nvSpPr>
          <p:spPr>
            <a:xfrm>
              <a:off x="759061" y="5374966"/>
              <a:ext cx="3047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en-US" sz="1200" b="1" dirty="0"/>
                <a:t>cp(</a:t>
              </a:r>
              <a:r>
                <a:rPr kumimoji="1" lang="ko-KR" altLang="en-US" sz="1200" b="1" dirty="0"/>
                <a:t>회전각도</a:t>
              </a:r>
              <a:r>
                <a:rPr kumimoji="1" lang="en-US" altLang="ko-KR" sz="1200" b="1" dirty="0"/>
                <a:t>, control qubit, target qubit)</a:t>
              </a:r>
              <a:endParaRPr kumimoji="1" lang="en-US" altLang="en-US" sz="12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78AEDE-E0EA-C3D8-D8FD-C420CDEB5C3A}"/>
                    </a:ext>
                  </a:extLst>
                </p:cNvPr>
                <p:cNvSpPr txBox="1"/>
                <p:nvPr/>
              </p:nvSpPr>
              <p:spPr>
                <a:xfrm>
                  <a:off x="783077" y="5618711"/>
                  <a:ext cx="47704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en-US" sz="1200" b="1" dirty="0"/>
                    <a:t>: control qubit</a:t>
                  </a:r>
                  <a:r>
                    <a:rPr kumimoji="1" lang="ko-KR" altLang="en-US" sz="1200" b="1" dirty="0"/>
                    <a:t>가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0" lang="en-US" altLang="ko-KR" sz="1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US" altLang="ko-KR" sz="12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ko-KR" sz="12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kumimoji="1" lang="ko-KR" altLang="en-US" sz="1200" b="1" dirty="0"/>
                    <a:t>이면 </a:t>
                  </a:r>
                  <a:r>
                    <a:rPr kumimoji="1" lang="en-US" altLang="ko-KR" sz="1200" b="1" dirty="0"/>
                    <a:t>target qubit</a:t>
                  </a:r>
                  <a:r>
                    <a:rPr kumimoji="1" lang="ko-KR" altLang="en-US" sz="1200" b="1" dirty="0"/>
                    <a:t>을 회전각도만큼 회전시킴</a:t>
                  </a:r>
                  <a:endParaRPr kumimoji="1" lang="en-US" altLang="en-US" sz="12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78AEDE-E0EA-C3D8-D8FD-C420CDEB5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77" y="5618711"/>
                  <a:ext cx="4770436" cy="276999"/>
                </a:xfrm>
                <a:prstGeom prst="rect">
                  <a:avLst/>
                </a:prstGeom>
                <a:blipFill>
                  <a:blip r:embed="rId15"/>
                  <a:stretch>
                    <a:fillRect t="-97778" b="-16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5110844-04D5-BE8A-C66C-AE7277D957E2}"/>
                </a:ext>
              </a:extLst>
            </p:cNvPr>
            <p:cNvSpPr/>
            <p:nvPr/>
          </p:nvSpPr>
          <p:spPr>
            <a:xfrm>
              <a:off x="769959" y="5311816"/>
              <a:ext cx="4548662" cy="6446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58F6814-9830-2042-1187-049DD43A396F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V="1">
              <a:off x="2692867" y="4762653"/>
              <a:ext cx="2261" cy="5400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31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1BBA2A-A002-4430-3E64-BCB66D20C236}"/>
              </a:ext>
            </a:extLst>
          </p:cNvPr>
          <p:cNvSpPr/>
          <p:nvPr/>
        </p:nvSpPr>
        <p:spPr>
          <a:xfrm>
            <a:off x="1069542" y="3912505"/>
            <a:ext cx="606093" cy="30451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616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QFT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8220-41AD-5B11-8690-3FFC0D247CB2}"/>
              </a:ext>
            </a:extLst>
          </p:cNvPr>
          <p:cNvSpPr txBox="1"/>
          <p:nvPr/>
        </p:nvSpPr>
        <p:spPr>
          <a:xfrm>
            <a:off x="614302" y="3095448"/>
            <a:ext cx="896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Arial"/>
                <a:ea typeface="맑은 고딕"/>
              </a:rPr>
              <a:t>2. QFT </a:t>
            </a:r>
            <a:r>
              <a:rPr lang="ko-KR" altLang="en-US" sz="2800" b="1" dirty="0">
                <a:solidFill>
                  <a:prstClr val="black"/>
                </a:solidFill>
                <a:latin typeface="Arial"/>
                <a:ea typeface="맑은 고딕"/>
              </a:rPr>
              <a:t>코드 속 주요 함수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46BDF7-4CDA-355F-4C2F-0C1FEAE5A1B1}"/>
              </a:ext>
            </a:extLst>
          </p:cNvPr>
          <p:cNvSpPr/>
          <p:nvPr/>
        </p:nvSpPr>
        <p:spPr>
          <a:xfrm>
            <a:off x="1148809" y="3867588"/>
            <a:ext cx="447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qft</a:t>
            </a:r>
            <a:endParaRPr kumimoji="0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673884-BC3B-E2B1-AC41-77C74E033F28}"/>
              </a:ext>
            </a:extLst>
          </p:cNvPr>
          <p:cNvSpPr/>
          <p:nvPr/>
        </p:nvSpPr>
        <p:spPr>
          <a:xfrm>
            <a:off x="1080599" y="4229894"/>
            <a:ext cx="5705308" cy="14666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8F6BAA-26A5-7095-8504-6D41590FF62A}"/>
              </a:ext>
            </a:extLst>
          </p:cNvPr>
          <p:cNvSpPr/>
          <p:nvPr/>
        </p:nvSpPr>
        <p:spPr>
          <a:xfrm>
            <a:off x="1185498" y="4386292"/>
            <a:ext cx="1577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qft_rotations</a:t>
            </a:r>
            <a:r>
              <a:rPr kumimoji="1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()</a:t>
            </a:r>
            <a:endParaRPr kumimoji="0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893D3B-4917-1C67-62B5-9DDE4CD9C3E6}"/>
              </a:ext>
            </a:extLst>
          </p:cNvPr>
          <p:cNvSpPr/>
          <p:nvPr/>
        </p:nvSpPr>
        <p:spPr>
          <a:xfrm>
            <a:off x="2868072" y="4386292"/>
            <a:ext cx="39178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Z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축을 중심으로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제어된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회전을 수행하고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중첩상태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로 만들어주는 함수</a:t>
            </a:r>
            <a:endParaRPr kumimoji="0" lang="ko-Kore-KR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6F27FC-455B-AA8A-4E2F-E29661705221}"/>
              </a:ext>
            </a:extLst>
          </p:cNvPr>
          <p:cNvSpPr/>
          <p:nvPr/>
        </p:nvSpPr>
        <p:spPr>
          <a:xfrm>
            <a:off x="1185498" y="5127466"/>
            <a:ext cx="1816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swap_registers</a:t>
            </a:r>
            <a:r>
              <a:rPr kumimoji="1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()</a:t>
            </a:r>
            <a:endParaRPr kumimoji="0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C0F6F5-A3D3-AB1F-C4E1-BBAE80FCBF92}"/>
              </a:ext>
            </a:extLst>
          </p:cNvPr>
          <p:cNvSpPr/>
          <p:nvPr/>
        </p:nvSpPr>
        <p:spPr>
          <a:xfrm>
            <a:off x="2868072" y="5127466"/>
            <a:ext cx="2973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양자 큐비트간 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swap 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하는 함수</a:t>
            </a:r>
            <a:endParaRPr kumimoji="0" lang="ko-Kore-KR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B29F8E-F4F5-F7C2-C88A-0253A89EEF6B}"/>
              </a:ext>
            </a:extLst>
          </p:cNvPr>
          <p:cNvSpPr/>
          <p:nvPr/>
        </p:nvSpPr>
        <p:spPr>
          <a:xfrm>
            <a:off x="1080600" y="5868639"/>
            <a:ext cx="1417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inverse_qft</a:t>
            </a:r>
            <a:r>
              <a:rPr kumimoji="1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()</a:t>
            </a:r>
            <a:endParaRPr kumimoji="0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44B333-B033-1FF6-BD83-32083D26A202}"/>
              </a:ext>
            </a:extLst>
          </p:cNvPr>
          <p:cNvSpPr/>
          <p:nvPr/>
        </p:nvSpPr>
        <p:spPr>
          <a:xfrm>
            <a:off x="2868072" y="5868639"/>
            <a:ext cx="2973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역 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QFT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를 수행하는 함수</a:t>
            </a:r>
            <a:endParaRPr kumimoji="0" lang="ko-Kore-KR" alt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6C7846-D33D-10AF-FFA1-59AA2AF3373B}"/>
              </a:ext>
            </a:extLst>
          </p:cNvPr>
          <p:cNvSpPr/>
          <p:nvPr/>
        </p:nvSpPr>
        <p:spPr>
          <a:xfrm>
            <a:off x="1080600" y="5868639"/>
            <a:ext cx="1417376" cy="369332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9A9238-CF5A-89F6-06D7-9C518976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296" y="3018528"/>
            <a:ext cx="3736065" cy="144818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1F08716-CB2B-4917-924F-C05F535CC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6" r="4290"/>
          <a:stretch/>
        </p:blipFill>
        <p:spPr>
          <a:xfrm>
            <a:off x="7750140" y="4923930"/>
            <a:ext cx="3494379" cy="1448184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3165D65-5FBA-B9F6-98C0-9A2F0CFDB931}"/>
              </a:ext>
            </a:extLst>
          </p:cNvPr>
          <p:cNvCxnSpPr>
            <a:cxnSpLocks/>
          </p:cNvCxnSpPr>
          <p:nvPr/>
        </p:nvCxnSpPr>
        <p:spPr>
          <a:xfrm>
            <a:off x="9449403" y="4335321"/>
            <a:ext cx="0" cy="7200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748A67-CF71-6A57-1C45-E87E44BB780A}"/>
              </a:ext>
            </a:extLst>
          </p:cNvPr>
          <p:cNvSpPr/>
          <p:nvPr/>
        </p:nvSpPr>
        <p:spPr>
          <a:xfrm>
            <a:off x="9372832" y="4519534"/>
            <a:ext cx="725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QFT</a:t>
            </a:r>
            <a:endParaRPr kumimoji="0" lang="ko-Kore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71F4CB-AA29-255A-8E66-C8385BED9DDB}"/>
              </a:ext>
            </a:extLst>
          </p:cNvPr>
          <p:cNvSpPr txBox="1"/>
          <p:nvPr/>
        </p:nvSpPr>
        <p:spPr>
          <a:xfrm>
            <a:off x="2868072" y="3895483"/>
            <a:ext cx="2575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QFT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단계를 일반화한 함수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FE2DC5-3B94-9B30-22F4-F682A9AF78E3}"/>
              </a:ext>
            </a:extLst>
          </p:cNvPr>
          <p:cNvSpPr txBox="1"/>
          <p:nvPr/>
        </p:nvSpPr>
        <p:spPr>
          <a:xfrm>
            <a:off x="614302" y="1151949"/>
            <a:ext cx="896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Arial"/>
                <a:ea typeface="맑은 고딕"/>
              </a:rPr>
              <a:t>1. </a:t>
            </a:r>
            <a:r>
              <a:rPr lang="ko-KR" altLang="en-US" sz="2800" b="1" dirty="0">
                <a:solidFill>
                  <a:prstClr val="black"/>
                </a:solidFill>
                <a:latin typeface="Arial"/>
                <a:ea typeface="맑은 고딕"/>
              </a:rPr>
              <a:t>필요한 라이브러리 </a:t>
            </a:r>
            <a:r>
              <a:rPr lang="en-US" altLang="ko-KR" sz="2800" b="1" dirty="0">
                <a:solidFill>
                  <a:prstClr val="black"/>
                </a:solidFill>
                <a:latin typeface="Arial"/>
                <a:ea typeface="맑은 고딕"/>
              </a:rPr>
              <a:t>import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5382187-0739-8122-83D2-2DC8BF98E924}"/>
              </a:ext>
            </a:extLst>
          </p:cNvPr>
          <p:cNvGrpSpPr/>
          <p:nvPr/>
        </p:nvGrpSpPr>
        <p:grpSpPr>
          <a:xfrm>
            <a:off x="1029038" y="1860218"/>
            <a:ext cx="5756869" cy="847386"/>
            <a:chOff x="7097602" y="1456231"/>
            <a:chExt cx="4806963" cy="84738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D0B4FE-B0A4-B691-C435-DCDEB95E09F6}"/>
                </a:ext>
              </a:extLst>
            </p:cNvPr>
            <p:cNvSpPr/>
            <p:nvPr/>
          </p:nvSpPr>
          <p:spPr>
            <a:xfrm>
              <a:off x="7097603" y="1456231"/>
              <a:ext cx="4500612" cy="847386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90E672-747E-48A0-0405-33C46A95AF1F}"/>
                </a:ext>
              </a:extLst>
            </p:cNvPr>
            <p:cNvSpPr txBox="1"/>
            <p:nvPr/>
          </p:nvSpPr>
          <p:spPr>
            <a:xfrm>
              <a:off x="7097602" y="1488092"/>
              <a:ext cx="480696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qiskit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import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QuantumCircuit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transpile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, assemble, Aer, IBMQ</a:t>
              </a:r>
            </a:p>
            <a:p>
              <a:pPr lvl="0"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qiskit.visualization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import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plot_histogram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numpy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import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99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79A52C8-614B-12C5-7C33-A394AC290351}"/>
              </a:ext>
            </a:extLst>
          </p:cNvPr>
          <p:cNvSpPr/>
          <p:nvPr/>
        </p:nvSpPr>
        <p:spPr>
          <a:xfrm>
            <a:off x="5687050" y="1719553"/>
            <a:ext cx="2543165" cy="222718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ECAC4D-ED85-017F-1574-39DC6CF6F828}"/>
              </a:ext>
            </a:extLst>
          </p:cNvPr>
          <p:cNvSpPr/>
          <p:nvPr/>
        </p:nvSpPr>
        <p:spPr>
          <a:xfrm>
            <a:off x="1552780" y="1730909"/>
            <a:ext cx="3341859" cy="476513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DBBE7C-49DC-8A49-12D5-6F4752F5A5A1}"/>
              </a:ext>
            </a:extLst>
          </p:cNvPr>
          <p:cNvSpPr/>
          <p:nvPr/>
        </p:nvSpPr>
        <p:spPr>
          <a:xfrm flipV="1">
            <a:off x="2665912" y="4338823"/>
            <a:ext cx="1374083" cy="20106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08288637-4037-E3CD-00AE-E2E1BE401AB7}"/>
              </a:ext>
            </a:extLst>
          </p:cNvPr>
          <p:cNvCxnSpPr>
            <a:cxnSpLocks/>
            <a:stCxn id="49" idx="1"/>
            <a:endCxn id="50" idx="1"/>
          </p:cNvCxnSpPr>
          <p:nvPr/>
        </p:nvCxnSpPr>
        <p:spPr>
          <a:xfrm rot="10800000" flipV="1">
            <a:off x="1901381" y="3804189"/>
            <a:ext cx="33226" cy="872527"/>
          </a:xfrm>
          <a:prstGeom prst="bentConnector3">
            <a:avLst>
              <a:gd name="adj1" fmla="val 499217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0AB5E6B-65F0-C781-1610-C0F4284B5E72}"/>
              </a:ext>
            </a:extLst>
          </p:cNvPr>
          <p:cNvSpPr txBox="1"/>
          <p:nvPr/>
        </p:nvSpPr>
        <p:spPr>
          <a:xfrm>
            <a:off x="618644" y="4025008"/>
            <a:ext cx="1210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rgbClr val="00B050"/>
                </a:solidFill>
              </a:rPr>
              <a:t>숫자 줄여가면서</a:t>
            </a:r>
            <a:endParaRPr kumimoji="1" lang="en-US" altLang="ko-KR" sz="1100" b="1" dirty="0">
              <a:solidFill>
                <a:srgbClr val="00B050"/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rgbClr val="00B050"/>
                </a:solidFill>
              </a:rPr>
              <a:t>재귀함수로 호출</a:t>
            </a:r>
            <a:endParaRPr kumimoji="1" lang="ko-Kore-KR" altLang="en-US" sz="1100" b="1" dirty="0">
              <a:solidFill>
                <a:srgbClr val="00B05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QFT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ABC14-8A10-1CAE-199E-4B5724BDEA9E}"/>
              </a:ext>
            </a:extLst>
          </p:cNvPr>
          <p:cNvSpPr txBox="1"/>
          <p:nvPr/>
        </p:nvSpPr>
        <p:spPr>
          <a:xfrm>
            <a:off x="508261" y="1031257"/>
            <a:ext cx="896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Arial"/>
                <a:ea typeface="맑은 고딕"/>
              </a:rPr>
              <a:t>3. QFT </a:t>
            </a:r>
            <a:r>
              <a:rPr lang="ko-KR" altLang="en-US" sz="2800" b="1" dirty="0">
                <a:solidFill>
                  <a:prstClr val="black"/>
                </a:solidFill>
                <a:latin typeface="Arial"/>
                <a:ea typeface="맑은 고딕"/>
              </a:rPr>
              <a:t>코드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56B177-C4A3-EFD9-B7EB-3D4CA49AB093}"/>
              </a:ext>
            </a:extLst>
          </p:cNvPr>
          <p:cNvSpPr txBox="1"/>
          <p:nvPr/>
        </p:nvSpPr>
        <p:spPr>
          <a:xfrm>
            <a:off x="1717807" y="1980853"/>
            <a:ext cx="2300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n=3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 = QuantumCircuit(n)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E4FF2D-7531-6DBB-F556-B66B4CA9758E}"/>
              </a:ext>
            </a:extLst>
          </p:cNvPr>
          <p:cNvSpPr txBox="1"/>
          <p:nvPr/>
        </p:nvSpPr>
        <p:spPr>
          <a:xfrm>
            <a:off x="1552780" y="1729630"/>
            <a:ext cx="293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n-qubit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을 가지는 양자 회로 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A9D813-124F-A141-7019-16D04F285221}"/>
              </a:ext>
            </a:extLst>
          </p:cNvPr>
          <p:cNvSpPr txBox="1"/>
          <p:nvPr/>
        </p:nvSpPr>
        <p:spPr>
          <a:xfrm>
            <a:off x="1708474" y="3008951"/>
            <a:ext cx="279528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def </a:t>
            </a:r>
            <a:r>
              <a:rPr kumimoji="0" lang="pt-BR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qft_rotations</a:t>
            </a: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(cir, n):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if n == 0: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    return cir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n -= 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cir.h(n) </a:t>
            </a:r>
            <a:r>
              <a:rPr kumimoji="0" lang="pt-BR" altLang="ko-KR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n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번째에 </a:t>
            </a:r>
            <a:r>
              <a:rPr kumimoji="0" lang="pt-BR" altLang="ko-KR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H-gate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적용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</a:t>
            </a: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for i in range(n):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    cir.cp(pi / 2 ** (n - i), i, n)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qft_rotations(cir, 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B768A9-A200-B563-3F60-2148A8F194DA}"/>
              </a:ext>
            </a:extLst>
          </p:cNvPr>
          <p:cNvSpPr txBox="1"/>
          <p:nvPr/>
        </p:nvSpPr>
        <p:spPr>
          <a:xfrm>
            <a:off x="1552780" y="2766023"/>
            <a:ext cx="224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n-bit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에 맞게 회전 수행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FFF8FB-352B-1826-2BE8-AC1573CAB9BA}"/>
              </a:ext>
            </a:extLst>
          </p:cNvPr>
          <p:cNvSpPr txBox="1"/>
          <p:nvPr/>
        </p:nvSpPr>
        <p:spPr>
          <a:xfrm>
            <a:off x="1708474" y="5493949"/>
            <a:ext cx="26711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def </a:t>
            </a:r>
            <a:r>
              <a:rPr kumimoji="0" lang="pt-BR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swap_registers</a:t>
            </a: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(cir, n):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for i in range(n//2):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    cir.swap(i, n - i - 1)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return cir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49A33C-36AC-133A-1CBD-FFF80BCCC9C7}"/>
              </a:ext>
            </a:extLst>
          </p:cNvPr>
          <p:cNvSpPr txBox="1"/>
          <p:nvPr/>
        </p:nvSpPr>
        <p:spPr>
          <a:xfrm>
            <a:off x="5807664" y="1983149"/>
            <a:ext cx="230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def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qft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n):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qft_rotations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n)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swap_registers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n)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  return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</a:t>
            </a: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F96E89-31DD-273E-938E-15792C10CB92}"/>
              </a:ext>
            </a:extLst>
          </p:cNvPr>
          <p:cNvSpPr txBox="1"/>
          <p:nvPr/>
        </p:nvSpPr>
        <p:spPr>
          <a:xfrm>
            <a:off x="5805707" y="3417164"/>
            <a:ext cx="539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ko-KR" sz="1400" dirty="0">
                <a:solidFill>
                  <a:prstClr val="black"/>
                </a:solidFill>
                <a:latin typeface="Arial"/>
                <a:ea typeface="맑은 고딕"/>
              </a:rPr>
              <a:t>qft(cir, n)</a:t>
            </a: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cir.draw()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3123F6-BC82-669D-D171-C82E00856976}"/>
              </a:ext>
            </a:extLst>
          </p:cNvPr>
          <p:cNvSpPr txBox="1"/>
          <p:nvPr/>
        </p:nvSpPr>
        <p:spPr>
          <a:xfrm>
            <a:off x="5688433" y="1719553"/>
            <a:ext cx="1525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qft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함수 구성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E4CC6D-64E9-29B6-B791-D83846A32C81}"/>
              </a:ext>
            </a:extLst>
          </p:cNvPr>
          <p:cNvSpPr txBox="1"/>
          <p:nvPr/>
        </p:nvSpPr>
        <p:spPr>
          <a:xfrm>
            <a:off x="5687050" y="3173923"/>
            <a:ext cx="201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현재 양자 회로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1A8A1F-6FE3-3F44-9BC8-BEA1B6248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83" y="2866475"/>
            <a:ext cx="3580208" cy="10517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20CC9B6-B4B0-0E60-65A0-12FC94F3427E}"/>
              </a:ext>
            </a:extLst>
          </p:cNvPr>
          <p:cNvSpPr txBox="1"/>
          <p:nvPr/>
        </p:nvSpPr>
        <p:spPr>
          <a:xfrm>
            <a:off x="5760082" y="5972819"/>
            <a:ext cx="469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002060"/>
                </a:solidFill>
                <a:latin typeface="Arial"/>
                <a:ea typeface="맑은 고딕"/>
              </a:rPr>
              <a:t>이 상태에서 시뮬레이션을 돌리면 모든 큐비트가 동일한 </a:t>
            </a:r>
            <a:r>
              <a:rPr lang="ko-KR" altLang="en-US" sz="1400" b="1" dirty="0">
                <a:solidFill>
                  <a:srgbClr val="002060"/>
                </a:solidFill>
                <a:latin typeface="Arial"/>
                <a:ea typeface="맑은 고딕"/>
              </a:rPr>
              <a:t>중첩 상태</a:t>
            </a:r>
            <a:r>
              <a:rPr lang="ko-KR" altLang="en-US" sz="1400" dirty="0">
                <a:solidFill>
                  <a:srgbClr val="002060"/>
                </a:solidFill>
                <a:latin typeface="Arial"/>
                <a:ea typeface="맑은 고딕"/>
              </a:rPr>
              <a:t>에 있기 때문에</a:t>
            </a:r>
            <a:r>
              <a:rPr lang="en-US" altLang="ko-KR" sz="1400" dirty="0">
                <a:solidFill>
                  <a:srgbClr val="002060"/>
                </a:solidFill>
                <a:latin typeface="Arial"/>
                <a:ea typeface="맑은 고딕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Arial"/>
                <a:ea typeface="맑은 고딕"/>
              </a:rPr>
              <a:t>모두 </a:t>
            </a:r>
            <a:r>
              <a:rPr lang="ko-KR" altLang="en-US" sz="1400" b="1" dirty="0">
                <a:solidFill>
                  <a:srgbClr val="002060"/>
                </a:solidFill>
                <a:latin typeface="Arial"/>
                <a:ea typeface="맑은 고딕"/>
              </a:rPr>
              <a:t>비슷한 확률</a:t>
            </a:r>
            <a:r>
              <a:rPr lang="ko-KR" altLang="en-US" sz="1400" dirty="0">
                <a:solidFill>
                  <a:srgbClr val="002060"/>
                </a:solidFill>
                <a:latin typeface="Arial"/>
                <a:ea typeface="맑은 고딕"/>
              </a:rPr>
              <a:t>들을 갖는다</a:t>
            </a:r>
            <a:r>
              <a:rPr lang="en-US" altLang="ko-KR" sz="1400" dirty="0">
                <a:solidFill>
                  <a:srgbClr val="002060"/>
                </a:solidFill>
                <a:latin typeface="Arial"/>
                <a:ea typeface="맑은 고딕"/>
              </a:rPr>
              <a:t>.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748806-E598-1704-F474-7297895E4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23" y="4177998"/>
            <a:ext cx="2428815" cy="1732658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61CE0E-DD07-18AB-EA4B-AA4012DBF10C}"/>
              </a:ext>
            </a:extLst>
          </p:cNvPr>
          <p:cNvSpPr/>
          <p:nvPr/>
        </p:nvSpPr>
        <p:spPr>
          <a:xfrm>
            <a:off x="8109599" y="2838084"/>
            <a:ext cx="3597981" cy="102721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E8C9FE1-A079-7126-6165-DF16F2E30F5B}"/>
              </a:ext>
            </a:extLst>
          </p:cNvPr>
          <p:cNvCxnSpPr>
            <a:cxnSpLocks/>
          </p:cNvCxnSpPr>
          <p:nvPr/>
        </p:nvCxnSpPr>
        <p:spPr>
          <a:xfrm>
            <a:off x="5882457" y="3883746"/>
            <a:ext cx="720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912509E-B90B-E974-7396-234DA83B224E}"/>
              </a:ext>
            </a:extLst>
          </p:cNvPr>
          <p:cNvCxnSpPr>
            <a:cxnSpLocks/>
          </p:cNvCxnSpPr>
          <p:nvPr/>
        </p:nvCxnSpPr>
        <p:spPr>
          <a:xfrm flipV="1">
            <a:off x="6602457" y="3635668"/>
            <a:ext cx="1461576" cy="24807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A4AF0F-33D6-C350-5C5F-0765A9B89FE8}"/>
              </a:ext>
            </a:extLst>
          </p:cNvPr>
          <p:cNvSpPr/>
          <p:nvPr/>
        </p:nvSpPr>
        <p:spPr>
          <a:xfrm>
            <a:off x="5685270" y="4130218"/>
            <a:ext cx="4697284" cy="24279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AA5747-D671-0C4F-0E13-D3D77B740477}"/>
                  </a:ext>
                </a:extLst>
              </p:cNvPr>
              <p:cNvSpPr txBox="1"/>
              <p:nvPr/>
            </p:nvSpPr>
            <p:spPr>
              <a:xfrm>
                <a:off x="4106218" y="4265777"/>
                <a:ext cx="788421" cy="313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kumimoji="1"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kumimoji="1"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kumimoji="1"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kumimoji="1"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</m:oMath>
                  </m:oMathPara>
                </a14:m>
                <a:endParaRPr kumimoji="1" lang="ko-Kore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AA5747-D671-0C4F-0E13-D3D77B740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218" y="4265777"/>
                <a:ext cx="788421" cy="313227"/>
              </a:xfrm>
              <a:prstGeom prst="rect">
                <a:avLst/>
              </a:prstGeom>
              <a:blipFill>
                <a:blip r:embed="rId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25281A-3C61-FEFF-6201-C5A914AC1CDD}"/>
              </a:ext>
            </a:extLst>
          </p:cNvPr>
          <p:cNvSpPr/>
          <p:nvPr/>
        </p:nvSpPr>
        <p:spPr>
          <a:xfrm>
            <a:off x="1934607" y="3686674"/>
            <a:ext cx="587946" cy="2350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5BA1C67-1D48-5765-1026-D90FF2FBF210}"/>
              </a:ext>
            </a:extLst>
          </p:cNvPr>
          <p:cNvSpPr/>
          <p:nvPr/>
        </p:nvSpPr>
        <p:spPr>
          <a:xfrm>
            <a:off x="1901381" y="4549625"/>
            <a:ext cx="1614594" cy="25418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7A58EE-18A5-AA22-C803-B4C6C9F4AFE8}"/>
              </a:ext>
            </a:extLst>
          </p:cNvPr>
          <p:cNvSpPr txBox="1"/>
          <p:nvPr/>
        </p:nvSpPr>
        <p:spPr>
          <a:xfrm>
            <a:off x="1552780" y="5170551"/>
            <a:ext cx="2887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 큐비트간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swap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196967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1" grpId="0"/>
      <p:bldP spid="42" grpId="0" animBg="1"/>
      <p:bldP spid="45" grpId="0" animBg="1"/>
      <p:bldP spid="48" grpId="0"/>
      <p:bldP spid="49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6762909-0E2C-C6F4-504B-50126AA167D8}"/>
              </a:ext>
            </a:extLst>
          </p:cNvPr>
          <p:cNvSpPr/>
          <p:nvPr/>
        </p:nvSpPr>
        <p:spPr>
          <a:xfrm>
            <a:off x="720872" y="1546114"/>
            <a:ext cx="5301791" cy="372722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CEB886-ECEF-098D-2AAD-F3CD7DE43764}"/>
              </a:ext>
            </a:extLst>
          </p:cNvPr>
          <p:cNvSpPr/>
          <p:nvPr/>
        </p:nvSpPr>
        <p:spPr>
          <a:xfrm>
            <a:off x="6516994" y="1525444"/>
            <a:ext cx="4221984" cy="220224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QFT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7ABC14-8A10-1CAE-199E-4B5724BDEA9E}"/>
                  </a:ext>
                </a:extLst>
              </p:cNvPr>
              <p:cNvSpPr txBox="1"/>
              <p:nvPr/>
            </p:nvSpPr>
            <p:spPr>
              <a:xfrm>
                <a:off x="411920" y="991529"/>
                <a:ext cx="896528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800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4.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역</a:t>
                </a:r>
                <a:r>
                  <a:rPr lang="en-US" altLang="ko-KR" sz="2800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QFT(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𝐐𝐅𝐓</m:t>
                        </m:r>
                      </m:e>
                      <m:sup>
                        <m:r>
                          <a:rPr lang="en-US" altLang="ko-KR" sz="28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ko-KR" sz="2800" b="1" dirty="0">
                    <a:solidFill>
                      <a:prstClr val="black"/>
                    </a:solidFill>
                    <a:latin typeface="+mn-ea"/>
                  </a:rPr>
                  <a:t>)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코드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7ABC14-8A10-1CAE-199E-4B5724BDE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991529"/>
                <a:ext cx="8965289" cy="532966"/>
              </a:xfrm>
              <a:prstGeom prst="rect">
                <a:avLst/>
              </a:prstGeom>
              <a:blipFill>
                <a:blip r:embed="rId3"/>
                <a:stretch>
                  <a:fillRect l="-1429" t="-11494" b="-3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6D87536-17E6-154A-FEC5-35174EC6F406}"/>
              </a:ext>
            </a:extLst>
          </p:cNvPr>
          <p:cNvSpPr txBox="1"/>
          <p:nvPr/>
        </p:nvSpPr>
        <p:spPr>
          <a:xfrm>
            <a:off x="725734" y="1584599"/>
            <a:ext cx="30786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n=3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n-qubit</a:t>
            </a: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number = 5 </a:t>
            </a: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101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 = QuantumCircuit(n)</a:t>
            </a:r>
          </a:p>
          <a:p>
            <a:pPr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Arial"/>
                <a:ea typeface="맑은 고딕"/>
              </a:rPr>
              <a:t>n-qubit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Arial"/>
                <a:ea typeface="맑은 고딕"/>
              </a:rPr>
              <a:t> 중첩상태로 바꾸기</a:t>
            </a: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for i in range(n):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    cir.h(i)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cir.p(number*pi/4,0)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cir.p(number*pi/2,1)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cir.p(number*pi,2)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BEBECD-1623-3FFE-E0EF-FC9D05997016}"/>
              </a:ext>
            </a:extLst>
          </p:cNvPr>
          <p:cNvSpPr txBox="1"/>
          <p:nvPr/>
        </p:nvSpPr>
        <p:spPr>
          <a:xfrm>
            <a:off x="2746073" y="2911145"/>
            <a:ext cx="2281394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200" b="1" dirty="0">
                <a:solidFill>
                  <a:srgbClr val="FF0000"/>
                </a:solidFill>
              </a:rPr>
              <a:t>phase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gate</a:t>
            </a:r>
          </a:p>
          <a:p>
            <a:pPr algn="ctr"/>
            <a:r>
              <a:rPr kumimoji="1" lang="en-US" altLang="en-US" sz="1200" b="1" dirty="0">
                <a:solidFill>
                  <a:srgbClr val="FF0000"/>
                </a:solidFill>
              </a:rPr>
              <a:t>z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축 방향을 중심으로 회전 수행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26FD934-C4C4-AE8F-2474-A93BD0D6E1D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142156" y="3141978"/>
            <a:ext cx="160391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6AF96A-9D29-B49B-9F00-00DF1167AFE9}"/>
              </a:ext>
            </a:extLst>
          </p:cNvPr>
          <p:cNvSpPr/>
          <p:nvPr/>
        </p:nvSpPr>
        <p:spPr>
          <a:xfrm>
            <a:off x="1037685" y="3141977"/>
            <a:ext cx="110395" cy="2066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78A19E-32AC-6AC1-9D14-0AB021F8271D}"/>
              </a:ext>
            </a:extLst>
          </p:cNvPr>
          <p:cNvGrpSpPr/>
          <p:nvPr/>
        </p:nvGrpSpPr>
        <p:grpSpPr>
          <a:xfrm>
            <a:off x="720872" y="4036347"/>
            <a:ext cx="6127666" cy="1169551"/>
            <a:chOff x="725734" y="3925806"/>
            <a:chExt cx="6127666" cy="11695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EB0746-DCEE-1B80-D22E-AA5025C0E441}"/>
                </a:ext>
              </a:extLst>
            </p:cNvPr>
            <p:cNvSpPr txBox="1"/>
            <p:nvPr/>
          </p:nvSpPr>
          <p:spPr>
            <a:xfrm>
              <a:off x="725734" y="3925806"/>
              <a:ext cx="612766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 err="1"/>
                <a:t>def</a:t>
              </a:r>
              <a:r>
                <a:rPr lang="ko-KR" altLang="en-US" sz="1400" dirty="0"/>
                <a:t> </a:t>
              </a:r>
              <a:r>
                <a:rPr lang="ko-KR" altLang="en-US" sz="1400" b="1" dirty="0" err="1"/>
                <a:t>inverse_qft</a:t>
              </a:r>
              <a:r>
                <a:rPr lang="ko-KR" altLang="en-US" sz="1400" dirty="0"/>
                <a:t>(</a:t>
              </a:r>
              <a:r>
                <a:rPr lang="ko-KR" altLang="en-US" sz="1400" dirty="0" err="1"/>
                <a:t>cir</a:t>
              </a:r>
              <a:r>
                <a:rPr lang="ko-KR" altLang="en-US" sz="1400" dirty="0"/>
                <a:t>, </a:t>
              </a:r>
              <a:r>
                <a:rPr lang="ko-KR" altLang="en-US" sz="1400" dirty="0" err="1"/>
                <a:t>n</a:t>
              </a:r>
              <a:r>
                <a:rPr lang="ko-KR" altLang="en-US" sz="1400" dirty="0"/>
                <a:t>):</a:t>
              </a:r>
            </a:p>
            <a:p>
              <a:r>
                <a:rPr lang="ko-KR" altLang="en-US" sz="1400" dirty="0"/>
                <a:t>    </a:t>
              </a:r>
              <a:r>
                <a:rPr lang="ko-KR" altLang="en-US" sz="1400" dirty="0" err="1"/>
                <a:t>qft_circ</a:t>
              </a:r>
              <a:r>
                <a:rPr lang="ko-KR" altLang="en-US" sz="1400" dirty="0"/>
                <a:t> = </a:t>
              </a:r>
              <a:r>
                <a:rPr lang="ko-KR" altLang="en-US" sz="1400" dirty="0" err="1"/>
                <a:t>qft</a:t>
              </a:r>
              <a:r>
                <a:rPr lang="ko-KR" altLang="en-US" sz="1400" dirty="0"/>
                <a:t>(</a:t>
              </a:r>
              <a:r>
                <a:rPr lang="ko-KR" altLang="en-US" sz="1400" dirty="0" err="1"/>
                <a:t>QuantumCircuit</a:t>
              </a:r>
              <a:r>
                <a:rPr lang="ko-KR" altLang="en-US" sz="1400" dirty="0"/>
                <a:t>(</a:t>
              </a:r>
              <a:r>
                <a:rPr lang="ko-KR" altLang="en-US" sz="1400" dirty="0" err="1"/>
                <a:t>n</a:t>
              </a:r>
              <a:r>
                <a:rPr lang="ko-KR" altLang="en-US" sz="1400" dirty="0"/>
                <a:t>), </a:t>
              </a:r>
              <a:r>
                <a:rPr lang="ko-KR" altLang="en-US" sz="1400" dirty="0" err="1"/>
                <a:t>n</a:t>
              </a:r>
              <a:r>
                <a:rPr lang="ko-KR" altLang="en-US" sz="1400" dirty="0"/>
                <a:t>)</a:t>
              </a:r>
            </a:p>
            <a:p>
              <a:r>
                <a:rPr lang="ko-KR" altLang="en-US" sz="1400" dirty="0"/>
                <a:t>    </a:t>
              </a:r>
              <a:r>
                <a:rPr lang="ko-KR" altLang="en-US" sz="1400" dirty="0" err="1"/>
                <a:t>invqft_circ</a:t>
              </a:r>
              <a:r>
                <a:rPr lang="ko-KR" altLang="en-US" sz="1400" dirty="0"/>
                <a:t> = </a:t>
              </a:r>
              <a:r>
                <a:rPr lang="ko-KR" altLang="en-US" sz="1400" dirty="0" err="1"/>
                <a:t>qft_circ.</a:t>
              </a:r>
              <a:r>
                <a:rPr lang="ko-KR" altLang="en-US" sz="1400" dirty="0" err="1">
                  <a:solidFill>
                    <a:srgbClr val="0070C0"/>
                  </a:solidFill>
                </a:rPr>
                <a:t>inverse</a:t>
              </a:r>
              <a:r>
                <a:rPr lang="ko-KR" altLang="en-US" sz="1400" dirty="0"/>
                <a:t>()</a:t>
              </a:r>
            </a:p>
            <a:p>
              <a:r>
                <a:rPr lang="ko-KR" altLang="en-US" sz="1400" dirty="0"/>
                <a:t>    </a:t>
              </a:r>
              <a:r>
                <a:rPr lang="ko-KR" altLang="en-US" sz="1400" dirty="0" err="1"/>
                <a:t>cir.append</a:t>
              </a:r>
              <a:r>
                <a:rPr lang="ko-KR" altLang="en-US" sz="1400" dirty="0"/>
                <a:t>(</a:t>
              </a:r>
              <a:r>
                <a:rPr lang="ko-KR" altLang="en-US" sz="1400" dirty="0" err="1"/>
                <a:t>invqft_circ</a:t>
              </a:r>
              <a:r>
                <a:rPr lang="ko-KR" altLang="en-US" sz="1400" dirty="0"/>
                <a:t>, </a:t>
              </a:r>
              <a:r>
                <a:rPr lang="ko-KR" altLang="en-US" sz="1400" dirty="0" err="1"/>
                <a:t>cir.qubits</a:t>
              </a:r>
              <a:r>
                <a:rPr lang="ko-KR" altLang="en-US" sz="1400" dirty="0"/>
                <a:t>[:</a:t>
              </a:r>
              <a:r>
                <a:rPr lang="ko-KR" altLang="en-US" sz="1400" dirty="0" err="1"/>
                <a:t>n</a:t>
              </a:r>
              <a:r>
                <a:rPr lang="ko-KR" altLang="en-US" sz="1400" dirty="0"/>
                <a:t>])</a:t>
              </a:r>
            </a:p>
            <a:p>
              <a:r>
                <a:rPr lang="ko-KR" altLang="en-US" sz="1400" dirty="0"/>
                <a:t>    </a:t>
              </a:r>
              <a:r>
                <a:rPr lang="ko-KR" altLang="en-US" sz="1400" dirty="0" err="1"/>
                <a:t>return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cir.</a:t>
              </a:r>
              <a:r>
                <a:rPr lang="ko-KR" altLang="en-US" sz="1400" dirty="0" err="1">
                  <a:solidFill>
                    <a:srgbClr val="00B050"/>
                  </a:solidFill>
                </a:rPr>
                <a:t>decompose</a:t>
              </a:r>
              <a:r>
                <a:rPr lang="ko-KR" altLang="en-US" sz="1400" dirty="0"/>
                <a:t>() 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#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 회로의 게이트를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분해시켜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확장시킴</a:t>
              </a:r>
              <a:endParaRPr lang="ko-KR" alt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7760D6-5382-84E2-5C0B-636DCB96699F}"/>
                </a:ext>
              </a:extLst>
            </p:cNvPr>
            <p:cNvSpPr txBox="1"/>
            <p:nvPr/>
          </p:nvSpPr>
          <p:spPr>
            <a:xfrm>
              <a:off x="3291329" y="4372081"/>
              <a:ext cx="27361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b="1" dirty="0">
                  <a:solidFill>
                    <a:srgbClr val="0070C0"/>
                  </a:solidFill>
                </a:rPr>
                <a:t>#</a:t>
              </a:r>
              <a:r>
                <a:rPr kumimoji="1" lang="ko-KR" altLang="en-US" sz="1200" b="1" dirty="0">
                  <a:solidFill>
                    <a:srgbClr val="0070C0"/>
                  </a:solidFill>
                </a:rPr>
                <a:t> 모든 게이트를 재귀적으로 반전시킴</a:t>
              </a:r>
              <a:endParaRPr kumimoji="1" lang="ko-Kore-KR" altLang="en-US" sz="12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6940EF7-4F91-96F8-6E4A-F6E9FC921F44}"/>
              </a:ext>
            </a:extLst>
          </p:cNvPr>
          <p:cNvSpPr txBox="1"/>
          <p:nvPr/>
        </p:nvSpPr>
        <p:spPr>
          <a:xfrm>
            <a:off x="6570296" y="1573924"/>
            <a:ext cx="41686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 = inverse_qft(cir, n)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cir.measure_all() </a:t>
            </a: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측정</a:t>
            </a:r>
            <a:endParaRPr lang="pt-BR" altLang="ko-KR" sz="1400" dirty="0">
              <a:solidFill>
                <a:srgbClr val="FFC000"/>
              </a:solidFill>
              <a:latin typeface="Arial"/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ko-KR" sz="1400" dirty="0">
                <a:solidFill>
                  <a:srgbClr val="FFC000"/>
                </a:solidFill>
                <a:latin typeface="Arial"/>
                <a:ea typeface="맑은 고딕"/>
              </a:rPr>
              <a:t># </a:t>
            </a:r>
            <a:r>
              <a:rPr lang="ko-KR" altLang="en-US" sz="1400" dirty="0">
                <a:solidFill>
                  <a:srgbClr val="FFC000"/>
                </a:solidFill>
                <a:latin typeface="Arial"/>
                <a:ea typeface="맑은 고딕"/>
              </a:rPr>
              <a:t>시뮬레이션 돌려서 출력</a:t>
            </a: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sim = Aer.get_backend('aer_simulator')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qobj = assemble(cir)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counts = sim.run(qobj).result().get_counts()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plot_histogram(counts)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4B6464-BE97-AEE9-F399-422B9D627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07" y="4266967"/>
            <a:ext cx="3015670" cy="221236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8F7056-6B8F-3950-14DE-3E9680E67F50}"/>
              </a:ext>
            </a:extLst>
          </p:cNvPr>
          <p:cNvSpPr/>
          <p:nvPr/>
        </p:nvSpPr>
        <p:spPr>
          <a:xfrm>
            <a:off x="7198209" y="4248092"/>
            <a:ext cx="3230067" cy="22123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B82A52E-7DE4-76A2-CB21-1BF8F93079DC}"/>
              </a:ext>
            </a:extLst>
          </p:cNvPr>
          <p:cNvCxnSpPr>
            <a:cxnSpLocks/>
          </p:cNvCxnSpPr>
          <p:nvPr/>
        </p:nvCxnSpPr>
        <p:spPr>
          <a:xfrm>
            <a:off x="6627766" y="3392664"/>
            <a:ext cx="1872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5BD0AD8-2763-C76F-00EB-5A9851C6CABF}"/>
              </a:ext>
            </a:extLst>
          </p:cNvPr>
          <p:cNvCxnSpPr>
            <a:cxnSpLocks/>
          </p:cNvCxnSpPr>
          <p:nvPr/>
        </p:nvCxnSpPr>
        <p:spPr>
          <a:xfrm>
            <a:off x="7645477" y="3380425"/>
            <a:ext cx="0" cy="877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D365A61-9410-CE58-43A7-F4751B06FEEF}"/>
              </a:ext>
            </a:extLst>
          </p:cNvPr>
          <p:cNvGrpSpPr/>
          <p:nvPr/>
        </p:nvGrpSpPr>
        <p:grpSpPr>
          <a:xfrm>
            <a:off x="736289" y="4921970"/>
            <a:ext cx="8319800" cy="1690339"/>
            <a:chOff x="736289" y="4921970"/>
            <a:chExt cx="8319800" cy="169033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02D1447-377D-7AD9-2BCC-4619215E7599}"/>
                </a:ext>
              </a:extLst>
            </p:cNvPr>
            <p:cNvSpPr/>
            <p:nvPr/>
          </p:nvSpPr>
          <p:spPr>
            <a:xfrm>
              <a:off x="7007039" y="4921970"/>
              <a:ext cx="1348798" cy="369332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96D834C-65A0-8441-6FFE-3D1D1493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790" y="5391152"/>
              <a:ext cx="4719470" cy="108818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6ECB369-E7BE-E8F6-B56A-D239E58B8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1454" y="5391152"/>
              <a:ext cx="2939783" cy="104682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0AE08F-6DC6-29D5-1101-3FBE13D32CE0}"/>
                </a:ext>
              </a:extLst>
            </p:cNvPr>
            <p:cNvSpPr txBox="1"/>
            <p:nvPr/>
          </p:nvSpPr>
          <p:spPr>
            <a:xfrm>
              <a:off x="898917" y="6320155"/>
              <a:ext cx="27361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200" b="1">
                  <a:solidFill>
                    <a:srgbClr val="00B050"/>
                  </a:solidFill>
                </a:rPr>
                <a:t>decompose </a:t>
              </a:r>
              <a:r>
                <a:rPr kumimoji="1" lang="ko-KR" altLang="en-US" sz="1200" b="1" dirty="0">
                  <a:solidFill>
                    <a:srgbClr val="00B050"/>
                  </a:solidFill>
                </a:rPr>
                <a:t>사용 전</a:t>
              </a:r>
              <a:endParaRPr kumimoji="1" lang="ko-Kore-KR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19EB51-85A6-C18F-1B8A-ED031BDB6A88}"/>
                </a:ext>
              </a:extLst>
            </p:cNvPr>
            <p:cNvSpPr txBox="1"/>
            <p:nvPr/>
          </p:nvSpPr>
          <p:spPr>
            <a:xfrm>
              <a:off x="4526427" y="6335309"/>
              <a:ext cx="27361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200" b="1" dirty="0">
                  <a:solidFill>
                    <a:srgbClr val="00B050"/>
                  </a:solidFill>
                </a:rPr>
                <a:t>decompose </a:t>
              </a:r>
              <a:r>
                <a:rPr kumimoji="1" lang="ko-KR" altLang="en-US" sz="1200" b="1" dirty="0">
                  <a:solidFill>
                    <a:srgbClr val="00B050"/>
                  </a:solidFill>
                </a:rPr>
                <a:t>사용 후</a:t>
              </a:r>
              <a:endParaRPr kumimoji="1" lang="ko-Kore-KR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6A558F-A07B-90AA-6FAB-129D37DFE78A}"/>
                </a:ext>
              </a:extLst>
            </p:cNvPr>
            <p:cNvSpPr/>
            <p:nvPr/>
          </p:nvSpPr>
          <p:spPr>
            <a:xfrm>
              <a:off x="736289" y="5305167"/>
              <a:ext cx="7606127" cy="130714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E1772D-58BC-BA8C-E130-422971C6B8CA}"/>
                </a:ext>
              </a:extLst>
            </p:cNvPr>
            <p:cNvSpPr txBox="1"/>
            <p:nvPr/>
          </p:nvSpPr>
          <p:spPr>
            <a:xfrm>
              <a:off x="6319893" y="4985175"/>
              <a:ext cx="27361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200" b="1" dirty="0" err="1"/>
                <a:t>cir.draw</a:t>
              </a:r>
              <a:r>
                <a:rPr kumimoji="1" lang="en-US" altLang="en-US" sz="1200" b="1" dirty="0"/>
                <a:t>()</a:t>
              </a:r>
              <a:r>
                <a:rPr kumimoji="1" lang="ko-KR" altLang="en-US" sz="1200" b="1" dirty="0"/>
                <a:t>한 결과</a:t>
              </a:r>
              <a:endParaRPr kumimoji="1" lang="ko-Kore-KR" altLang="en-US" sz="1200" b="1" dirty="0"/>
            </a:p>
          </p:txBody>
        </p:sp>
      </p:grp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311FD51-20A5-A85D-0FF1-54874ABAD26D}"/>
              </a:ext>
            </a:extLst>
          </p:cNvPr>
          <p:cNvCxnSpPr>
            <a:cxnSpLocks/>
          </p:cNvCxnSpPr>
          <p:nvPr/>
        </p:nvCxnSpPr>
        <p:spPr>
          <a:xfrm>
            <a:off x="2239498" y="5140439"/>
            <a:ext cx="0" cy="180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68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2" grpId="0" animBg="1"/>
      <p:bldP spid="16" grpId="0" animBg="1"/>
      <p:bldP spid="25" grpId="0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leportation_doodle">
            <a:extLst>
              <a:ext uri="{FF2B5EF4-FFF2-40B4-BE49-F238E27FC236}">
                <a16:creationId xmlns:a16="http://schemas.microsoft.com/office/drawing/2014/main" id="{8B0711DD-4F24-6D50-0275-50837B07A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50" y="3502501"/>
            <a:ext cx="3468732" cy="322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90D693-150F-2DB4-CA2A-2BBCFFE7768D}"/>
              </a:ext>
            </a:extLst>
          </p:cNvPr>
          <p:cNvSpPr/>
          <p:nvPr/>
        </p:nvSpPr>
        <p:spPr>
          <a:xfrm>
            <a:off x="5830653" y="4276978"/>
            <a:ext cx="1366317" cy="3693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C6D669-1044-455F-98CE-F8C7A000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/>
              <a:t> 텔레포테이션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F27B5D-77C0-CB5A-42AE-E0A17F72A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2" y="950582"/>
            <a:ext cx="11369675" cy="3524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+mn-ea"/>
              </a:rPr>
              <a:t>Quantum Teleportation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+mn-ea"/>
              </a:rPr>
              <a:t>: </a:t>
            </a:r>
            <a:r>
              <a:rPr kumimoji="1" lang="ko-KR" altLang="en-US" sz="2400" b="1" dirty="0">
                <a:latin typeface="+mn-ea"/>
              </a:rPr>
              <a:t>일정 거리 떨어진 수신자에게 </a:t>
            </a:r>
            <a:r>
              <a:rPr kumimoji="1" lang="ko-KR" altLang="en-US" sz="2400" b="1" dirty="0">
                <a:solidFill>
                  <a:srgbClr val="0070C0"/>
                </a:solidFill>
                <a:latin typeface="+mn-ea"/>
              </a:rPr>
              <a:t>양자 정보</a:t>
            </a:r>
            <a:r>
              <a:rPr kumimoji="1" lang="ko-KR" altLang="en-US" sz="2400" b="1" dirty="0">
                <a:latin typeface="+mn-ea"/>
              </a:rPr>
              <a:t>를 </a:t>
            </a:r>
            <a:r>
              <a:rPr kumimoji="1" lang="ko-KR" altLang="en-US" sz="2400" b="1" dirty="0">
                <a:solidFill>
                  <a:srgbClr val="0070C0"/>
                </a:solidFill>
                <a:latin typeface="+mn-ea"/>
              </a:rPr>
              <a:t>전송</a:t>
            </a:r>
            <a:r>
              <a:rPr kumimoji="1" lang="ko-KR" altLang="en-US" sz="2400" b="1" dirty="0">
                <a:latin typeface="+mn-ea"/>
              </a:rPr>
              <a:t>하는 기술</a:t>
            </a:r>
            <a:endParaRPr kumimoji="1" lang="en-US" altLang="ko-KR" sz="2400" b="1" dirty="0">
              <a:latin typeface="+mn-ea"/>
            </a:endParaRPr>
          </a:p>
          <a:p>
            <a:pPr marL="0" indent="0">
              <a:buNone/>
            </a:pPr>
            <a:endParaRPr kumimoji="1" lang="en-US" altLang="ko-KR" sz="500" b="1" dirty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kumimoji="1" lang="ko-KR" altLang="en-US" sz="2000" dirty="0">
                <a:latin typeface="+mn-ea"/>
              </a:rPr>
              <a:t>중첩이 일어나지 않은 고전적인 상태는 복사본을 전송하면 됨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kumimoji="1" lang="ko-KR" altLang="en-US" sz="2000" dirty="0">
                <a:latin typeface="+mn-ea"/>
              </a:rPr>
              <a:t>그러나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>
                <a:latin typeface="+mn-ea"/>
              </a:rPr>
              <a:t>양자 상태는 복제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불가능성 정리</a:t>
            </a:r>
            <a:r>
              <a:rPr kumimoji="1" lang="en-US" altLang="ko-KR" sz="2000" dirty="0">
                <a:latin typeface="+mn-ea"/>
              </a:rPr>
              <a:t>(no-cloning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theorem) </a:t>
            </a:r>
            <a:r>
              <a:rPr kumimoji="1" lang="ko-KR" altLang="en-US" sz="2000" dirty="0">
                <a:latin typeface="+mn-ea"/>
              </a:rPr>
              <a:t>이론에 의해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복사할 수 없음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kumimoji="1" lang="ko-KR" altLang="en-US" sz="2000" dirty="0">
                <a:solidFill>
                  <a:srgbClr val="FF0000"/>
                </a:solidFill>
                <a:latin typeface="+mn-ea"/>
              </a:rPr>
              <a:t>고전적인 정보</a:t>
            </a:r>
            <a:r>
              <a:rPr kumimoji="1" lang="en-US" altLang="ko-KR" sz="2000" dirty="0">
                <a:latin typeface="+mn-ea"/>
              </a:rPr>
              <a:t>(classical bit)</a:t>
            </a:r>
            <a:r>
              <a:rPr kumimoji="1" lang="ko-KR" altLang="en-US" sz="2000" dirty="0">
                <a:latin typeface="+mn-ea"/>
              </a:rPr>
              <a:t>와 </a:t>
            </a:r>
            <a:r>
              <a:rPr kumimoji="1" lang="ko-KR" altLang="en-US" sz="2000" dirty="0">
                <a:solidFill>
                  <a:srgbClr val="FF0000"/>
                </a:solidFill>
                <a:latin typeface="+mn-ea"/>
              </a:rPr>
              <a:t>얽힌 </a:t>
            </a:r>
            <a:r>
              <a:rPr kumimoji="1" lang="ko-KR" altLang="en-US" sz="2000" dirty="0" err="1">
                <a:solidFill>
                  <a:srgbClr val="FF0000"/>
                </a:solidFill>
                <a:latin typeface="+mn-ea"/>
              </a:rPr>
              <a:t>큐비트</a:t>
            </a:r>
            <a:r>
              <a:rPr kumimoji="1" lang="ko-KR" altLang="en-US" sz="2000" dirty="0">
                <a:solidFill>
                  <a:srgbClr val="FF0000"/>
                </a:solidFill>
                <a:latin typeface="+mn-ea"/>
              </a:rPr>
              <a:t> 쌍</a:t>
            </a:r>
            <a:r>
              <a:rPr kumimoji="1" lang="en-US" altLang="ko-KR" sz="2000" dirty="0">
                <a:latin typeface="+mn-ea"/>
              </a:rPr>
              <a:t>(entangled qubit pair)</a:t>
            </a:r>
            <a:r>
              <a:rPr kumimoji="1" lang="ko-KR" altLang="en-US" sz="2000" dirty="0">
                <a:latin typeface="+mn-ea"/>
              </a:rPr>
              <a:t>을 이용하면 양자 상태를 복사하지 않고 전송할 수 있음</a:t>
            </a:r>
            <a:r>
              <a:rPr kumimoji="1" lang="en-US" altLang="ko-KR" sz="2000" dirty="0"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7EB91-AE26-F248-9384-C620EE9C2FE3}"/>
              </a:ext>
            </a:extLst>
          </p:cNvPr>
          <p:cNvSpPr txBox="1"/>
          <p:nvPr/>
        </p:nvSpPr>
        <p:spPr>
          <a:xfrm>
            <a:off x="6120165" y="4290166"/>
            <a:ext cx="127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수신자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28249F-D9AD-B95A-D4C5-B656AE8AED34}"/>
              </a:ext>
            </a:extLst>
          </p:cNvPr>
          <p:cNvSpPr/>
          <p:nvPr/>
        </p:nvSpPr>
        <p:spPr>
          <a:xfrm>
            <a:off x="3883026" y="5299142"/>
            <a:ext cx="1143552" cy="3693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1F05B-967F-A7F9-2B62-3F0E560FEE09}"/>
              </a:ext>
            </a:extLst>
          </p:cNvPr>
          <p:cNvSpPr txBox="1"/>
          <p:nvPr/>
        </p:nvSpPr>
        <p:spPr>
          <a:xfrm>
            <a:off x="3665595" y="5320573"/>
            <a:ext cx="127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제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592E7-04C5-B2BB-1FF9-8A744499CAD1}"/>
              </a:ext>
            </a:extLst>
          </p:cNvPr>
          <p:cNvSpPr txBox="1"/>
          <p:nvPr/>
        </p:nvSpPr>
        <p:spPr>
          <a:xfrm>
            <a:off x="5030673" y="5246146"/>
            <a:ext cx="127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Bell pair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FF9DEB-DEBF-6B18-DC92-A0B09F0A2643}"/>
              </a:ext>
            </a:extLst>
          </p:cNvPr>
          <p:cNvSpPr/>
          <p:nvPr/>
        </p:nvSpPr>
        <p:spPr>
          <a:xfrm>
            <a:off x="4069283" y="4886987"/>
            <a:ext cx="2050882" cy="369332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9D964179-CC19-2E28-FA5C-EDBAF9145C0E}"/>
              </a:ext>
            </a:extLst>
          </p:cNvPr>
          <p:cNvSpPr/>
          <p:nvPr/>
        </p:nvSpPr>
        <p:spPr>
          <a:xfrm>
            <a:off x="6541096" y="4886987"/>
            <a:ext cx="3916617" cy="541029"/>
          </a:xfrm>
          <a:prstGeom prst="wedgeRectCallout">
            <a:avLst>
              <a:gd name="adj1" fmla="val -60068"/>
              <a:gd name="adj2" fmla="val 41374"/>
            </a:avLst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9877D-33AB-0403-403E-9EFBECA05A55}"/>
              </a:ext>
            </a:extLst>
          </p:cNvPr>
          <p:cNvSpPr txBox="1"/>
          <p:nvPr/>
        </p:nvSpPr>
        <p:spPr>
          <a:xfrm>
            <a:off x="6505717" y="4904797"/>
            <a:ext cx="3951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Telamon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Alice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Bob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에게 보내기 위해 생성한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얽힌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큐비트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 쌍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(entangled qubit pair)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25C397-F12B-80AF-FD4A-FD6EE42FC922}"/>
              </a:ext>
            </a:extLst>
          </p:cNvPr>
          <p:cNvSpPr/>
          <p:nvPr/>
        </p:nvSpPr>
        <p:spPr>
          <a:xfrm>
            <a:off x="2555192" y="4209749"/>
            <a:ext cx="1275243" cy="3693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79463-DE1A-46AE-EF9E-C9163AEA073D}"/>
              </a:ext>
            </a:extLst>
          </p:cNvPr>
          <p:cNvSpPr txBox="1"/>
          <p:nvPr/>
        </p:nvSpPr>
        <p:spPr>
          <a:xfrm>
            <a:off x="2423980" y="4232738"/>
            <a:ext cx="127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송신자</a:t>
            </a:r>
          </a:p>
        </p:txBody>
      </p:sp>
    </p:spTree>
    <p:extLst>
      <p:ext uri="{BB962C8B-B14F-4D97-AF65-F5344CB8AC3E}">
        <p14:creationId xmlns:p14="http://schemas.microsoft.com/office/powerpoint/2010/main" val="323835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6B323332-2EAC-3B2C-22AA-0BB3316BF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38"/>
          <a:stretch/>
        </p:blipFill>
        <p:spPr>
          <a:xfrm>
            <a:off x="7572137" y="1577412"/>
            <a:ext cx="1697616" cy="27629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/>
              <a:t> 텔레포테이션 과정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ABC14-8A10-1CAE-199E-4B5724BDEA9E}"/>
              </a:ext>
            </a:extLst>
          </p:cNvPr>
          <p:cNvSpPr txBox="1"/>
          <p:nvPr/>
        </p:nvSpPr>
        <p:spPr>
          <a:xfrm>
            <a:off x="541285" y="1335274"/>
            <a:ext cx="688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[STEP 1] Telamon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이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Bell pair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생성하고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Alice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Bob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에게 보냄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0075B58-8AD1-4ED5-FEEE-ECAA63C1B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98" y="1905748"/>
            <a:ext cx="5541455" cy="20987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FD9B5C4-DD2F-89C2-FBFC-0C3517E6C1AE}"/>
              </a:ext>
            </a:extLst>
          </p:cNvPr>
          <p:cNvSpPr txBox="1"/>
          <p:nvPr/>
        </p:nvSpPr>
        <p:spPr>
          <a:xfrm>
            <a:off x="541285" y="4410393"/>
            <a:ext cx="1071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[STEP 2] Alice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가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a[0]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control qubit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로 두고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a[1]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에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CNOT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게이트 적용하고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a[0]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를 중첩상태로 만듦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7F843FC-8E58-07D1-E93A-FC1A448E5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8"/>
          <a:stretch/>
        </p:blipFill>
        <p:spPr>
          <a:xfrm>
            <a:off x="1068954" y="5455439"/>
            <a:ext cx="1983379" cy="762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FFABDFD-D091-42FA-AFA6-ED548D845257}"/>
              </a:ext>
            </a:extLst>
          </p:cNvPr>
          <p:cNvSpPr txBox="1"/>
          <p:nvPr/>
        </p:nvSpPr>
        <p:spPr>
          <a:xfrm>
            <a:off x="2292295" y="3593746"/>
            <a:ext cx="1785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a[1], 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Bell pair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5C9E4F-BEFF-E9F1-CDA1-B6CA7E391C27}"/>
              </a:ext>
            </a:extLst>
          </p:cNvPr>
          <p:cNvSpPr/>
          <p:nvPr/>
        </p:nvSpPr>
        <p:spPr>
          <a:xfrm>
            <a:off x="931198" y="3577286"/>
            <a:ext cx="1340759" cy="4271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9E3B57-9894-3A40-8176-714B5BABBB3E}"/>
              </a:ext>
            </a:extLst>
          </p:cNvPr>
          <p:cNvSpPr txBox="1"/>
          <p:nvPr/>
        </p:nvSpPr>
        <p:spPr>
          <a:xfrm>
            <a:off x="3701925" y="2238519"/>
            <a:ext cx="2550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3 qubits quantum register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17B227F-0112-CD15-4E06-08C96BDC712F}"/>
              </a:ext>
            </a:extLst>
          </p:cNvPr>
          <p:cNvCxnSpPr>
            <a:cxnSpLocks/>
          </p:cNvCxnSpPr>
          <p:nvPr/>
        </p:nvCxnSpPr>
        <p:spPr>
          <a:xfrm>
            <a:off x="3530362" y="2317747"/>
            <a:ext cx="12700" cy="216000"/>
          </a:xfrm>
          <a:prstGeom prst="bentConnector3">
            <a:avLst>
              <a:gd name="adj1" fmla="val 1007339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A8EE47-4456-88B4-7A81-3B20AEA6CC5B}"/>
              </a:ext>
            </a:extLst>
          </p:cNvPr>
          <p:cNvSpPr txBox="1"/>
          <p:nvPr/>
        </p:nvSpPr>
        <p:spPr>
          <a:xfrm>
            <a:off x="4331099" y="2786780"/>
            <a:ext cx="2550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1-qubit classical register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FE7433B-0EE3-469D-FD10-DCCC1C59B36F}"/>
              </a:ext>
            </a:extLst>
          </p:cNvPr>
          <p:cNvCxnSpPr>
            <a:cxnSpLocks/>
          </p:cNvCxnSpPr>
          <p:nvPr/>
        </p:nvCxnSpPr>
        <p:spPr>
          <a:xfrm>
            <a:off x="4159536" y="2832321"/>
            <a:ext cx="12700" cy="216000"/>
          </a:xfrm>
          <a:prstGeom prst="bentConnector3">
            <a:avLst>
              <a:gd name="adj1" fmla="val 1007339"/>
            </a:avLst>
          </a:prstGeom>
          <a:ln w="1905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8748344-5349-9940-903A-926F90897E39}"/>
              </a:ext>
            </a:extLst>
          </p:cNvPr>
          <p:cNvGrpSpPr/>
          <p:nvPr/>
        </p:nvGrpSpPr>
        <p:grpSpPr>
          <a:xfrm>
            <a:off x="7347890" y="4947822"/>
            <a:ext cx="2091041" cy="1607328"/>
            <a:chOff x="7064239" y="5100018"/>
            <a:chExt cx="2091041" cy="1607328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8709703-80F0-20CA-81E6-D910FB4E2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87" r="44450" b="44686"/>
            <a:stretch/>
          </p:blipFill>
          <p:spPr>
            <a:xfrm>
              <a:off x="7688819" y="5100018"/>
              <a:ext cx="1466461" cy="1607328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839F60B-A389-B8AF-E91A-FBABB1DA9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9195" b="41825"/>
            <a:stretch/>
          </p:blipFill>
          <p:spPr>
            <a:xfrm>
              <a:off x="7064239" y="5100018"/>
              <a:ext cx="618402" cy="160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86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3" grpId="0"/>
      <p:bldP spid="44" grpId="0" animBg="1"/>
      <p:bldP spid="46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/>
              <a:t> 텔레포테이션 과정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ABC14-8A10-1CAE-199E-4B5724BDEA9E}"/>
              </a:ext>
            </a:extLst>
          </p:cNvPr>
          <p:cNvSpPr txBox="1"/>
          <p:nvPr/>
        </p:nvSpPr>
        <p:spPr>
          <a:xfrm>
            <a:off x="566337" y="1404270"/>
            <a:ext cx="896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[STEP 3] Alice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classical bit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에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a[0]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a[1]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을 측정한 결과를 저장하고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Bob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에게 보냄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D9B5C4-DD2F-89C2-FBFC-0C3517E6C1AE}"/>
              </a:ext>
            </a:extLst>
          </p:cNvPr>
          <p:cNvSpPr txBox="1"/>
          <p:nvPr/>
        </p:nvSpPr>
        <p:spPr>
          <a:xfrm>
            <a:off x="566337" y="3728941"/>
            <a:ext cx="1023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[STEP 4] Bob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classical bit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상태에 맞춰 게이트를 적용함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98A472-0357-FC7F-12B8-8E7B2116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41" y="2153819"/>
            <a:ext cx="2505075" cy="790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521CE1-8846-FEE2-C8F3-0FEED70C9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291" y="5433512"/>
            <a:ext cx="2562225" cy="1009650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C3E78BC-7241-A522-CEF6-2828DBA0D002}"/>
              </a:ext>
            </a:extLst>
          </p:cNvPr>
          <p:cNvGraphicFramePr>
            <a:graphicFrameLocks noGrp="1"/>
          </p:cNvGraphicFramePr>
          <p:nvPr/>
        </p:nvGraphicFramePr>
        <p:xfrm>
          <a:off x="1654441" y="4347799"/>
          <a:ext cx="582795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65">
                  <a:extLst>
                    <a:ext uri="{9D8B030D-6E8A-4147-A177-3AD203B41FA5}">
                      <a16:colId xmlns:a16="http://schemas.microsoft.com/office/drawing/2014/main" val="951921485"/>
                    </a:ext>
                  </a:extLst>
                </a:gridCol>
                <a:gridCol w="1920065">
                  <a:extLst>
                    <a:ext uri="{9D8B030D-6E8A-4147-A177-3AD203B41FA5}">
                      <a16:colId xmlns:a16="http://schemas.microsoft.com/office/drawing/2014/main" val="3388098700"/>
                    </a:ext>
                  </a:extLst>
                </a:gridCol>
                <a:gridCol w="974035">
                  <a:extLst>
                    <a:ext uri="{9D8B030D-6E8A-4147-A177-3AD203B41FA5}">
                      <a16:colId xmlns:a16="http://schemas.microsoft.com/office/drawing/2014/main" val="535966732"/>
                    </a:ext>
                  </a:extLst>
                </a:gridCol>
                <a:gridCol w="1928191">
                  <a:extLst>
                    <a:ext uri="{9D8B030D-6E8A-4147-A177-3AD203B41FA5}">
                      <a16:colId xmlns:a16="http://schemas.microsoft.com/office/drawing/2014/main" val="2067727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게이트 적용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게이트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1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Z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게이트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ZX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 게이트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99955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14181-D2AA-2CFD-A5D8-F8B3725A5BF8}"/>
              </a:ext>
            </a:extLst>
          </p:cNvPr>
          <p:cNvGrpSpPr/>
          <p:nvPr/>
        </p:nvGrpSpPr>
        <p:grpSpPr>
          <a:xfrm>
            <a:off x="8361227" y="1723839"/>
            <a:ext cx="1515747" cy="2260791"/>
            <a:chOff x="5396908" y="1466612"/>
            <a:chExt cx="1865590" cy="27826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FA9434C-DCD0-95E9-E5F0-950E3E908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9909" b="-712"/>
            <a:stretch/>
          </p:blipFill>
          <p:spPr>
            <a:xfrm>
              <a:off x="5396908" y="1466612"/>
              <a:ext cx="577540" cy="27826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76D923B-62F1-6015-F48E-AC36464C2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14" r="20781" b="-713"/>
            <a:stretch/>
          </p:blipFill>
          <p:spPr>
            <a:xfrm>
              <a:off x="5957335" y="1466612"/>
              <a:ext cx="1305163" cy="27826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F86EDA-8478-8C50-32F9-DBF25A3C9E50}"/>
              </a:ext>
            </a:extLst>
          </p:cNvPr>
          <p:cNvGrpSpPr/>
          <p:nvPr/>
        </p:nvGrpSpPr>
        <p:grpSpPr>
          <a:xfrm>
            <a:off x="8361216" y="4098273"/>
            <a:ext cx="1405028" cy="2175533"/>
            <a:chOff x="6772443" y="4474720"/>
            <a:chExt cx="1885664" cy="291974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9D7EBE9-BC84-791C-D805-38A0114A3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9827"/>
            <a:stretch/>
          </p:blipFill>
          <p:spPr>
            <a:xfrm>
              <a:off x="6772443" y="4488635"/>
              <a:ext cx="612332" cy="290583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1525B47-7D6F-94E4-6DBB-C2F5AC3F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846"/>
            <a:stretch/>
          </p:blipFill>
          <p:spPr>
            <a:xfrm>
              <a:off x="7384775" y="4474720"/>
              <a:ext cx="1273332" cy="2905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0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텔레포테이션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ABC14-8A10-1CAE-199E-4B5724BDEA9E}"/>
              </a:ext>
            </a:extLst>
          </p:cNvPr>
          <p:cNvSpPr txBox="1"/>
          <p:nvPr/>
        </p:nvSpPr>
        <p:spPr>
          <a:xfrm>
            <a:off x="591388" y="1347800"/>
            <a:ext cx="896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새로운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파일 생성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706507-4A58-DA54-92C8-B7EB01CB1E25}"/>
              </a:ext>
            </a:extLst>
          </p:cNvPr>
          <p:cNvSpPr txBox="1"/>
          <p:nvPr/>
        </p:nvSpPr>
        <p:spPr>
          <a:xfrm>
            <a:off x="591388" y="2474380"/>
            <a:ext cx="896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필요한 라이브러리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import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86D4BD-D777-8099-684B-DF94F1A2B827}"/>
              </a:ext>
            </a:extLst>
          </p:cNvPr>
          <p:cNvGrpSpPr/>
          <p:nvPr/>
        </p:nvGrpSpPr>
        <p:grpSpPr>
          <a:xfrm>
            <a:off x="1029252" y="3244284"/>
            <a:ext cx="6920949" cy="2080391"/>
            <a:chOff x="7097603" y="1456230"/>
            <a:chExt cx="5778965" cy="20803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153F38-5A52-2B98-F881-D7F1A2657C6E}"/>
                </a:ext>
              </a:extLst>
            </p:cNvPr>
            <p:cNvSpPr/>
            <p:nvPr/>
          </p:nvSpPr>
          <p:spPr>
            <a:xfrm>
              <a:off x="7097603" y="1456230"/>
              <a:ext cx="5715338" cy="1434061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F36A32-CCC4-6CFD-AE3D-E61FA15FA713}"/>
                </a:ext>
              </a:extLst>
            </p:cNvPr>
            <p:cNvSpPr txBox="1"/>
            <p:nvPr/>
          </p:nvSpPr>
          <p:spPr>
            <a:xfrm>
              <a:off x="7097604" y="1505296"/>
              <a:ext cx="577896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qiskit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import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QuantumCircuit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QuantumRegister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ClassicalRegister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qiskit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import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IBMQ, Aer,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transpile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, assemble</a:t>
              </a:r>
            </a:p>
            <a:p>
              <a:pPr lvl="0"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qiskit.visualization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import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plot_histogram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plot_bloch_multivector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array_to_latex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qiskit.extensions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import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Initialize</a:t>
              </a:r>
              <a:endParaRPr lang="en-US" altLang="ko-KR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qiskit.result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import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marginal_counts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qiskit.quant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qiskit</a:t>
              </a:r>
              <a:r>
                <a:rPr lang="ko-KR" altLang="en-US" sz="1400" dirty="0"/>
                <a:t> 예시에는 </a:t>
              </a:r>
              <a:r>
                <a:rPr lang="en" altLang="ko-Kore-KR" sz="1400" dirty="0"/>
                <a:t>from </a:t>
              </a:r>
              <a:r>
                <a:rPr lang="en" altLang="ko-Kore-KR" sz="1400" dirty="0" err="1"/>
                <a:t>qiskit.ignis.verification</a:t>
              </a:r>
              <a:r>
                <a:rPr lang="en" altLang="ko-Kore-KR" sz="1400" dirty="0"/>
                <a:t> import </a:t>
              </a:r>
              <a:r>
                <a:rPr lang="en" altLang="ko-Kore-KR" sz="1400" dirty="0" err="1"/>
                <a:t>marginal_counts</a:t>
              </a:r>
              <a:r>
                <a:rPr lang="ko-KR" altLang="en-US" sz="1400" dirty="0"/>
                <a:t> 로 나와있지만 현재 </a:t>
              </a:r>
              <a:r>
                <a:rPr lang="en-US" altLang="ko-KR" sz="1400" dirty="0"/>
                <a:t>ignis</a:t>
              </a:r>
              <a:r>
                <a:rPr lang="ko-KR" altLang="en-US" sz="1400" dirty="0"/>
                <a:t> 지원이 끊겼기 때문에 </a:t>
              </a:r>
              <a:r>
                <a:rPr lang="en" altLang="ko-KR" sz="1400" dirty="0"/>
                <a:t>from </a:t>
              </a:r>
              <a:r>
                <a:rPr lang="en" altLang="ko-KR" sz="1400" dirty="0" err="1"/>
                <a:t>qiskit.ignis.verification</a:t>
              </a:r>
              <a:r>
                <a:rPr lang="en" altLang="ko-KR" sz="1400" dirty="0"/>
                <a:t> import </a:t>
              </a:r>
              <a:r>
                <a:rPr lang="en" altLang="ko-KR" sz="1400" dirty="0" err="1"/>
                <a:t>marginal_counts</a:t>
              </a:r>
              <a:r>
                <a:rPr lang="ko-KR" altLang="en-US" sz="1400" dirty="0"/>
                <a:t>로 바꿨음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pPr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um_info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96A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import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random_statevector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42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62A29E9-3543-6B83-754D-45A484EE2CBF}"/>
              </a:ext>
            </a:extLst>
          </p:cNvPr>
          <p:cNvSpPr/>
          <p:nvPr/>
        </p:nvSpPr>
        <p:spPr>
          <a:xfrm>
            <a:off x="923143" y="1783032"/>
            <a:ext cx="7750958" cy="192191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텔레포테이션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AE73C2-63F4-F0BB-8A47-1220252A5831}"/>
              </a:ext>
            </a:extLst>
          </p:cNvPr>
          <p:cNvGrpSpPr/>
          <p:nvPr/>
        </p:nvGrpSpPr>
        <p:grpSpPr>
          <a:xfrm>
            <a:off x="992918" y="1854179"/>
            <a:ext cx="6820422" cy="1231105"/>
            <a:chOff x="942118" y="1858605"/>
            <a:chExt cx="6820422" cy="12311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C2B8CB-C672-AB37-76B8-8AF722D21F76}"/>
                </a:ext>
              </a:extLst>
            </p:cNvPr>
            <p:cNvSpPr txBox="1"/>
            <p:nvPr/>
          </p:nvSpPr>
          <p:spPr>
            <a:xfrm>
              <a:off x="942118" y="2135603"/>
              <a:ext cx="458186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q =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QuantumRegister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(3, name="q")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res1 =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ClassicalRegister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(1, name=“res1")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res2 =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ClassicalRegister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(1, name=“res2")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cir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 =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QuantumCircuit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(q, </a:t>
              </a:r>
              <a:r>
                <a:rPr lang="en-US" altLang="ko-KR" sz="1400" dirty="0">
                  <a:solidFill>
                    <a:prstClr val="black"/>
                  </a:solidFill>
                  <a:latin typeface="Arial"/>
                  <a:ea typeface="맑은 고딕"/>
                </a:rPr>
                <a:t>res1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</a:rPr>
                <a:t>, res2)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2D76C6-CB6E-59E3-0E9D-CA2F9A5524DE}"/>
                </a:ext>
              </a:extLst>
            </p:cNvPr>
            <p:cNvSpPr txBox="1"/>
            <p:nvPr/>
          </p:nvSpPr>
          <p:spPr>
            <a:xfrm>
              <a:off x="942118" y="1858605"/>
              <a:ext cx="68204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# 3-qubit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양자레지스터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,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1-qubit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고전레지스터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2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양자회로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78D57BB-1A55-85BC-47DB-AC2E0780917E}"/>
              </a:ext>
            </a:extLst>
          </p:cNvPr>
          <p:cNvSpPr txBox="1"/>
          <p:nvPr/>
        </p:nvSpPr>
        <p:spPr>
          <a:xfrm>
            <a:off x="538443" y="1246908"/>
            <a:ext cx="896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텔레포테이션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코드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C58C2C-2EEC-3E5D-2737-48CC59233314}"/>
              </a:ext>
            </a:extLst>
          </p:cNvPr>
          <p:cNvSpPr txBox="1"/>
          <p:nvPr/>
        </p:nvSpPr>
        <p:spPr>
          <a:xfrm>
            <a:off x="992918" y="3164551"/>
            <a:ext cx="10782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psi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=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random_statevector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(2)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random_statevector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(dimension)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랜덤한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양자 상태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를 얻을 수 있음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plot_bloch_multivector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psi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양자상태를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블로흐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구면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bloch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sphere)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으로 표현해줌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4F21E7-8C57-06FA-F3E3-EF786FFB481C}"/>
              </a:ext>
            </a:extLst>
          </p:cNvPr>
          <p:cNvSpPr/>
          <p:nvPr/>
        </p:nvSpPr>
        <p:spPr>
          <a:xfrm>
            <a:off x="923143" y="3985622"/>
            <a:ext cx="6140624" cy="2664631"/>
          </a:xfrm>
          <a:prstGeom prst="rect">
            <a:avLst/>
          </a:prstGeom>
          <a:solidFill>
            <a:schemeClr val="bg1"/>
          </a:solidFill>
          <a:ln w="190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CEC444F-DB00-71CD-BA56-D63F2433D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33" y="4250314"/>
            <a:ext cx="2192938" cy="22485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F86AF9-B15E-8D77-343A-47AAE2B21FA4}"/>
              </a:ext>
            </a:extLst>
          </p:cNvPr>
          <p:cNvSpPr txBox="1"/>
          <p:nvPr/>
        </p:nvSpPr>
        <p:spPr>
          <a:xfrm>
            <a:off x="3581661" y="4984088"/>
            <a:ext cx="3482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양자역학에서 순수한 상태의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단계 양자계를 </a:t>
            </a:r>
            <a:r>
              <a:rPr kumimoji="0" lang="ko-KR" alt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기하학적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으로 나타낸 것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976540-566C-960B-9AE9-2F1B624B11BF}"/>
              </a:ext>
            </a:extLst>
          </p:cNvPr>
          <p:cNvCxnSpPr>
            <a:cxnSpLocks/>
          </p:cNvCxnSpPr>
          <p:nvPr/>
        </p:nvCxnSpPr>
        <p:spPr>
          <a:xfrm>
            <a:off x="4296039" y="3676767"/>
            <a:ext cx="2088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7C94F2B-9A26-8CFC-3D7C-62102B7E37C4}"/>
              </a:ext>
            </a:extLst>
          </p:cNvPr>
          <p:cNvCxnSpPr>
            <a:cxnSpLocks/>
          </p:cNvCxnSpPr>
          <p:nvPr/>
        </p:nvCxnSpPr>
        <p:spPr>
          <a:xfrm>
            <a:off x="5267129" y="3682630"/>
            <a:ext cx="0" cy="324000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3DC872-3EE1-2ECF-28BC-20E9C60B7EFD}"/>
              </a:ext>
            </a:extLst>
          </p:cNvPr>
          <p:cNvSpPr/>
          <p:nvPr/>
        </p:nvSpPr>
        <p:spPr>
          <a:xfrm>
            <a:off x="1447889" y="2826096"/>
            <a:ext cx="1371512" cy="199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66EA14-2EDA-B5E7-547B-B5D9F0E6B98F}"/>
              </a:ext>
            </a:extLst>
          </p:cNvPr>
          <p:cNvSpPr/>
          <p:nvPr/>
        </p:nvSpPr>
        <p:spPr>
          <a:xfrm>
            <a:off x="1355529" y="2188917"/>
            <a:ext cx="1524831" cy="1999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5770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6D3C4A5-0403-D8DF-3A2E-248704596795}"/>
              </a:ext>
            </a:extLst>
          </p:cNvPr>
          <p:cNvSpPr/>
          <p:nvPr/>
        </p:nvSpPr>
        <p:spPr>
          <a:xfrm>
            <a:off x="578588" y="3983120"/>
            <a:ext cx="1415910" cy="3693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6CD41F-F554-7A0F-E721-0D17949F390E}"/>
              </a:ext>
            </a:extLst>
          </p:cNvPr>
          <p:cNvSpPr/>
          <p:nvPr/>
        </p:nvSpPr>
        <p:spPr>
          <a:xfrm>
            <a:off x="5963012" y="3960232"/>
            <a:ext cx="1279353" cy="369332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92C564-62AD-76EB-8B58-C620F23F362E}"/>
              </a:ext>
            </a:extLst>
          </p:cNvPr>
          <p:cNvGrpSpPr/>
          <p:nvPr/>
        </p:nvGrpSpPr>
        <p:grpSpPr>
          <a:xfrm>
            <a:off x="1028834" y="5029284"/>
            <a:ext cx="3674397" cy="1573583"/>
            <a:chOff x="957044" y="4526884"/>
            <a:chExt cx="3674397" cy="1573583"/>
          </a:xfrm>
        </p:grpSpPr>
        <p:pic>
          <p:nvPicPr>
            <p:cNvPr id="1028" name="Picture 4" descr="주기함수와 대칭함수 - JW MATHidea">
              <a:extLst>
                <a:ext uri="{FF2B5EF4-FFF2-40B4-BE49-F238E27FC236}">
                  <a16:creationId xmlns:a16="http://schemas.microsoft.com/office/drawing/2014/main" id="{932D9A1A-E7FA-76F4-39DF-7840D4F40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044" y="4526884"/>
              <a:ext cx="3674397" cy="1573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0D8AD4-247B-B441-3047-BA99C938B27C}"/>
                </a:ext>
              </a:extLst>
            </p:cNvPr>
            <p:cNvSpPr/>
            <p:nvPr/>
          </p:nvSpPr>
          <p:spPr>
            <a:xfrm>
              <a:off x="3118173" y="5499758"/>
              <a:ext cx="230862" cy="2562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B1EC2A-1DFE-DB9D-E699-04FE87CA108A}"/>
              </a:ext>
            </a:extLst>
          </p:cNvPr>
          <p:cNvSpPr/>
          <p:nvPr/>
        </p:nvSpPr>
        <p:spPr>
          <a:xfrm>
            <a:off x="7546752" y="2698004"/>
            <a:ext cx="640791" cy="3693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C6D669-1044-455F-98CE-F8C7A000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Shor’s algorithm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01A1D4-710B-AC44-DDCF-32D3C574332B}"/>
              </a:ext>
            </a:extLst>
          </p:cNvPr>
          <p:cNvSpPr txBox="1"/>
          <p:nvPr/>
        </p:nvSpPr>
        <p:spPr>
          <a:xfrm>
            <a:off x="2427264" y="975105"/>
            <a:ext cx="9395451" cy="211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Peter Shor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가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1995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년 제안한 알고리즘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소인수분해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를 빠르게 수행할 수 있는 양자 알고리즘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소인수분해 문제를 </a:t>
            </a:r>
            <a:r>
              <a:rPr kumimoji="1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주기찾기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문제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로 바꾼 후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푸리에 변환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을 적용하여 답을 찾음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이론적으로 </a:t>
            </a:r>
            <a:r>
              <a:rPr kumimoji="1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shor’s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algorithm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을 이용하면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RSA</a:t>
            </a:r>
            <a:r>
              <a:rPr kumimoji="1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쉽게 깰 수 있음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</a:p>
        </p:txBody>
      </p:sp>
      <p:pic>
        <p:nvPicPr>
          <p:cNvPr id="14" name="Picture 2" descr="Peter Shor (@PeterShor1) / Twitter">
            <a:extLst>
              <a:ext uri="{FF2B5EF4-FFF2-40B4-BE49-F238E27FC236}">
                <a16:creationId xmlns:a16="http://schemas.microsoft.com/office/drawing/2014/main" id="{47129BAD-2C81-F90A-17D5-BC2526A9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2" y="1115988"/>
            <a:ext cx="1822555" cy="182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3D21CF-7F80-2295-21B5-18B6DBFEEC28}"/>
              </a:ext>
            </a:extLst>
          </p:cNvPr>
          <p:cNvSpPr/>
          <p:nvPr/>
        </p:nvSpPr>
        <p:spPr>
          <a:xfrm>
            <a:off x="549803" y="4004087"/>
            <a:ext cx="1473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주기찾기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문제</a:t>
            </a:r>
            <a:endParaRPr kumimoji="0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28EE23-73BC-F1C6-E352-7D0987565016}"/>
                  </a:ext>
                </a:extLst>
              </p:cNvPr>
              <p:cNvSpPr txBox="1"/>
              <p:nvPr/>
            </p:nvSpPr>
            <p:spPr>
              <a:xfrm>
                <a:off x="628103" y="4442859"/>
                <a:ext cx="4486232" cy="65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주기함수 </a:t>
                </a:r>
                <a14:m>
                  <m:oMath xmlns:m="http://schemas.openxmlformats.org/officeDocument/2006/math">
                    <m:r>
                      <a:rPr kumimoji="1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1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1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1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sup>
                    </m:sSup>
                    <m:r>
                      <a:rPr kumimoji="1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(</m:t>
                    </m:r>
                    <m:r>
                      <a:rPr kumimoji="1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𝑚𝑜𝑑</m:t>
                    </m:r>
                    <m:r>
                      <a:rPr kumimoji="1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r>
                      <a:rPr kumimoji="1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일 때</a:t>
                </a:r>
                <a:r>
                  <a:rPr kumimoji="1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,</a:t>
                </a:r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1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</m:d>
                    <m:r>
                      <a:rPr kumimoji="1" lang="en-US" altLang="ko-KR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을 만족하는 가장 작은 </a:t>
                </a:r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주기 </a:t>
                </a:r>
                <a14:m>
                  <m:oMath xmlns:m="http://schemas.openxmlformats.org/officeDocument/2006/math"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𝒑</m:t>
                    </m:r>
                    <m:r>
                      <a:rPr kumimoji="1" lang="en-US" altLang="ko-KR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1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1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&gt;0)</m:t>
                    </m:r>
                  </m:oMath>
                </a14:m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를 찾는 문제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28EE23-73BC-F1C6-E352-7D0987565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03" y="4442859"/>
                <a:ext cx="4486232" cy="655692"/>
              </a:xfrm>
              <a:prstGeom prst="rect">
                <a:avLst/>
              </a:prstGeom>
              <a:blipFill>
                <a:blip r:embed="rId4"/>
                <a:stretch>
                  <a:fillRect l="-679" b="-11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7FA05A2-F2EC-E8CF-0BAE-D4C31D79C6C7}"/>
              </a:ext>
            </a:extLst>
          </p:cNvPr>
          <p:cNvSpPr txBox="1"/>
          <p:nvPr/>
        </p:nvSpPr>
        <p:spPr>
          <a:xfrm>
            <a:off x="2841058" y="1849957"/>
            <a:ext cx="6322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→ 숫자가 커질수록 연산시간이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지수함수적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으로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증가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15596A-FEE3-468F-864C-A33D14BE2BED}"/>
              </a:ext>
            </a:extLst>
          </p:cNvPr>
          <p:cNvSpPr/>
          <p:nvPr/>
        </p:nvSpPr>
        <p:spPr>
          <a:xfrm>
            <a:off x="3284559" y="3241604"/>
            <a:ext cx="8361473" cy="50366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9EB06D-7151-9FA4-C77F-A4CB3FE16956}"/>
              </a:ext>
            </a:extLst>
          </p:cNvPr>
          <p:cNvSpPr/>
          <p:nvPr/>
        </p:nvSpPr>
        <p:spPr>
          <a:xfrm>
            <a:off x="3284561" y="3336230"/>
            <a:ext cx="850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충분히 큰 정수에 대한 소인수분해가 힘들다는 것을 이용한 공개키 암호화 시스템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910780-8514-8F5B-A5FA-FBE31DAD064F}"/>
              </a:ext>
            </a:extLst>
          </p:cNvPr>
          <p:cNvSpPr/>
          <p:nvPr/>
        </p:nvSpPr>
        <p:spPr>
          <a:xfrm>
            <a:off x="3284560" y="3241604"/>
            <a:ext cx="8361473" cy="50366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6E70D9-0E49-698F-39E7-1205DE86329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867148" y="3067336"/>
            <a:ext cx="0" cy="18000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9E5393-C802-799E-15C5-6BC68DFBEF4E}"/>
              </a:ext>
            </a:extLst>
          </p:cNvPr>
          <p:cNvSpPr/>
          <p:nvPr/>
        </p:nvSpPr>
        <p:spPr>
          <a:xfrm>
            <a:off x="5974070" y="4003888"/>
            <a:ext cx="12682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푸리에 변환</a:t>
            </a:r>
            <a:endParaRPr kumimoji="0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7716D9-FE9D-BE87-BB44-4314606D057F}"/>
                  </a:ext>
                </a:extLst>
              </p:cNvPr>
              <p:cNvSpPr txBox="1"/>
              <p:nvPr/>
            </p:nvSpPr>
            <p:spPr>
              <a:xfrm>
                <a:off x="6023058" y="4442859"/>
                <a:ext cx="5590047" cy="1357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함수를 변환하면 주파수에 해당하는 지점 외에 모두 </a:t>
                </a:r>
                <a:r>
                  <a:rPr kumimoji="1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0</a:t>
                </a:r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에 가까운 값을 얻는 형태로 바뀜</a:t>
                </a:r>
                <a:r>
                  <a:rPr kumimoji="1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변환을 통해 획득한 주파수 값을 </a:t>
                </a:r>
                <a:r>
                  <a:rPr kumimoji="1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“</a:t>
                </a:r>
                <a:r>
                  <a:rPr kumimoji="1" lang="ko-KR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주파수</a:t>
                </a:r>
                <a14:m>
                  <m:oMath xmlns:m="http://schemas.openxmlformats.org/officeDocument/2006/math"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=</m:t>
                    </m:r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𝟐</m:t>
                    </m:r>
                    <m:r>
                      <a:rPr kumimoji="1" lang="ko-KR" alt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𝝅</m:t>
                    </m:r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</m:t>
                    </m:r>
                  </m:oMath>
                </a14:m>
                <a:r>
                  <a:rPr kumimoji="1" lang="ko-KR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주기 </a:t>
                </a:r>
                <a:r>
                  <a:rPr kumimoji="1" lang="en-US" altLang="ko-KR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” </a:t>
                </a:r>
                <a:r>
                  <a: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에 넣으면 </a:t>
                </a:r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주기를 쉽게 찾을 수 있음</a:t>
                </a:r>
                <a:r>
                  <a:rPr kumimoji="1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7716D9-FE9D-BE87-BB44-4314606D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058" y="4442859"/>
                <a:ext cx="5590047" cy="1357423"/>
              </a:xfrm>
              <a:prstGeom prst="rect">
                <a:avLst/>
              </a:prstGeom>
              <a:blipFill>
                <a:blip r:embed="rId5"/>
                <a:stretch>
                  <a:fillRect l="-436" b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5A054F-D415-4216-791F-35F50680A6D1}"/>
              </a:ext>
            </a:extLst>
          </p:cNvPr>
          <p:cNvSpPr/>
          <p:nvPr/>
        </p:nvSpPr>
        <p:spPr>
          <a:xfrm>
            <a:off x="589645" y="4365330"/>
            <a:ext cx="4477794" cy="2279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DDF1338-CE39-D37F-2815-7C2E7046E7E5}"/>
              </a:ext>
            </a:extLst>
          </p:cNvPr>
          <p:cNvSpPr/>
          <p:nvPr/>
        </p:nvSpPr>
        <p:spPr>
          <a:xfrm>
            <a:off x="5974069" y="4342442"/>
            <a:ext cx="5688023" cy="154045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4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7F3491-A3D6-4D23-F901-8916FDE7129F}"/>
              </a:ext>
            </a:extLst>
          </p:cNvPr>
          <p:cNvSpPr/>
          <p:nvPr/>
        </p:nvSpPr>
        <p:spPr>
          <a:xfrm>
            <a:off x="6078607" y="1256615"/>
            <a:ext cx="5587031" cy="134688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C52AEA-2AD2-ADC4-6DF7-9AE60505BB99}"/>
              </a:ext>
            </a:extLst>
          </p:cNvPr>
          <p:cNvSpPr/>
          <p:nvPr/>
        </p:nvSpPr>
        <p:spPr>
          <a:xfrm>
            <a:off x="482685" y="1238327"/>
            <a:ext cx="5449866" cy="522260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텔레포테이션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2DB62AA-D634-B818-BEAE-0486ACB26B8B}"/>
              </a:ext>
            </a:extLst>
          </p:cNvPr>
          <p:cNvGrpSpPr/>
          <p:nvPr/>
        </p:nvGrpSpPr>
        <p:grpSpPr>
          <a:xfrm>
            <a:off x="482573" y="2141422"/>
            <a:ext cx="4630561" cy="755504"/>
            <a:chOff x="506308" y="1348373"/>
            <a:chExt cx="4630561" cy="7555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F4B71F-9F59-2C20-19A2-AE9AE00D378B}"/>
                </a:ext>
              </a:extLst>
            </p:cNvPr>
            <p:cNvSpPr txBox="1"/>
            <p:nvPr/>
          </p:nvSpPr>
          <p:spPr>
            <a:xfrm>
              <a:off x="605113" y="1580657"/>
              <a:ext cx="45317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cir.append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init_gate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, [0])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#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cir.barrier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()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#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회로에 선 그어줌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41C83F-59E6-6A71-000B-74D08E79DBE7}"/>
                </a:ext>
              </a:extLst>
            </p:cNvPr>
            <p:cNvSpPr txBox="1"/>
            <p:nvPr/>
          </p:nvSpPr>
          <p:spPr>
            <a:xfrm>
              <a:off x="506308" y="1348373"/>
              <a:ext cx="4531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# Alice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의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 qubit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랜덤하게 초기화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AA8806-8B01-2EF2-5540-22F5D0310FA8}"/>
              </a:ext>
            </a:extLst>
          </p:cNvPr>
          <p:cNvGrpSpPr/>
          <p:nvPr/>
        </p:nvGrpSpPr>
        <p:grpSpPr>
          <a:xfrm>
            <a:off x="477431" y="3835254"/>
            <a:ext cx="5570803" cy="755297"/>
            <a:chOff x="506307" y="3306691"/>
            <a:chExt cx="5570803" cy="7552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64B81F-681C-DCDD-AF54-38EC6EDD8F9C}"/>
                </a:ext>
              </a:extLst>
            </p:cNvPr>
            <p:cNvSpPr txBox="1"/>
            <p:nvPr/>
          </p:nvSpPr>
          <p:spPr>
            <a:xfrm>
              <a:off x="605112" y="3538768"/>
              <a:ext cx="45317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cir.cx(q[0], q[1])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cir.h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(q[0])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734C59-033D-2087-1B36-336B007CB2D0}"/>
                </a:ext>
              </a:extLst>
            </p:cNvPr>
            <p:cNvSpPr txBox="1"/>
            <p:nvPr/>
          </p:nvSpPr>
          <p:spPr>
            <a:xfrm>
              <a:off x="506307" y="3306691"/>
              <a:ext cx="55708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#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Telemon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이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Alice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에게는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q1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을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Bob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에게는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q2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를 보냄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18F500-0BC2-BF5F-43AF-681B54AABF0C}"/>
              </a:ext>
            </a:extLst>
          </p:cNvPr>
          <p:cNvGrpSpPr/>
          <p:nvPr/>
        </p:nvGrpSpPr>
        <p:grpSpPr>
          <a:xfrm>
            <a:off x="477431" y="4666534"/>
            <a:ext cx="4630560" cy="736397"/>
            <a:chOff x="506308" y="4331188"/>
            <a:chExt cx="4630560" cy="7363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F139FF-E215-F652-206B-00B740DEDBDC}"/>
                </a:ext>
              </a:extLst>
            </p:cNvPr>
            <p:cNvSpPr txBox="1"/>
            <p:nvPr/>
          </p:nvSpPr>
          <p:spPr>
            <a:xfrm>
              <a:off x="605112" y="4544365"/>
              <a:ext cx="45317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cir.measure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(q[0], res1)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cir.measure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(q[1], res2)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8169F3-B34F-46BD-F942-794A229CA7FD}"/>
                </a:ext>
              </a:extLst>
            </p:cNvPr>
            <p:cNvSpPr txBox="1"/>
            <p:nvPr/>
          </p:nvSpPr>
          <p:spPr>
            <a:xfrm>
              <a:off x="506308" y="4331188"/>
              <a:ext cx="4531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# Alice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가 고전비트를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Bob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에게 보냄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ECC46DB-986E-DE29-F118-BBA26F117F83}"/>
              </a:ext>
            </a:extLst>
          </p:cNvPr>
          <p:cNvSpPr txBox="1"/>
          <p:nvPr/>
        </p:nvSpPr>
        <p:spPr>
          <a:xfrm>
            <a:off x="6171038" y="1579572"/>
            <a:ext cx="56885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sim =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Aer.get_backend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('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aer_simulator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')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cir.save_statevector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out_vector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=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sim.run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).result().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get_statevector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plot_bloch_multivector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out_vector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11EDE-B137-9C51-D5A7-F8AFA12F76D9}"/>
              </a:ext>
            </a:extLst>
          </p:cNvPr>
          <p:cNvSpPr txBox="1"/>
          <p:nvPr/>
        </p:nvSpPr>
        <p:spPr>
          <a:xfrm>
            <a:off x="6072235" y="1256615"/>
            <a:ext cx="453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시뮬레이션 돌려서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블로흐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구면으로 표현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BF21BC-F3ED-E994-E041-A37A9413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383" y="3849734"/>
            <a:ext cx="4479478" cy="157969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B995124-0CCF-6088-F5C0-73FEB52B51C5}"/>
              </a:ext>
            </a:extLst>
          </p:cNvPr>
          <p:cNvSpPr txBox="1"/>
          <p:nvPr/>
        </p:nvSpPr>
        <p:spPr>
          <a:xfrm>
            <a:off x="6091526" y="3511075"/>
            <a:ext cx="5570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※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랜덤한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값이 부여되기 때문에 실행할 때마다 그림이 바뀜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B65B44-A834-D802-F50C-80661AD58936}"/>
                  </a:ext>
                </a:extLst>
              </p:cNvPr>
              <p:cNvSpPr txBox="1"/>
              <p:nvPr/>
            </p:nvSpPr>
            <p:spPr>
              <a:xfrm>
                <a:off x="6461633" y="5540350"/>
                <a:ext cx="50417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q[0], q[1]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은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measure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을 거쳤기 때문에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0" lang="en-US" altLang="ko-KR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0" lang="en-US" altLang="ko-KR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ko-KR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0" lang="en-US" altLang="ko-KR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0" lang="en-US" altLang="ko-KR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ko-KR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이고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q[2]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는 그렇지 않기 때문에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0" lang="en-US" altLang="ko-KR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0" lang="en-US" altLang="ko-KR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ko-KR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임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.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B65B44-A834-D802-F50C-80661AD5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633" y="5540350"/>
                <a:ext cx="5041721" cy="584775"/>
              </a:xfrm>
              <a:prstGeom prst="rect">
                <a:avLst/>
              </a:prstGeom>
              <a:blipFill>
                <a:blip r:embed="rId4"/>
                <a:stretch>
                  <a:fillRect l="-726" t="-62500" b="-989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EEE6B9-8521-CA8F-6D19-FC0A248C8A10}"/>
              </a:ext>
            </a:extLst>
          </p:cNvPr>
          <p:cNvSpPr/>
          <p:nvPr/>
        </p:nvSpPr>
        <p:spPr>
          <a:xfrm>
            <a:off x="6091526" y="3429000"/>
            <a:ext cx="5570803" cy="29094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649720-C977-109D-740C-1FBE26FDCA46}"/>
              </a:ext>
            </a:extLst>
          </p:cNvPr>
          <p:cNvCxnSpPr>
            <a:cxnSpLocks/>
          </p:cNvCxnSpPr>
          <p:nvPr/>
        </p:nvCxnSpPr>
        <p:spPr>
          <a:xfrm>
            <a:off x="8894741" y="2584641"/>
            <a:ext cx="0" cy="828000"/>
          </a:xfrm>
          <a:prstGeom prst="straightConnector1">
            <a:avLst/>
          </a:prstGeom>
          <a:ln w="190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766218-F810-0B6B-EDA2-5A21BD101E9F}"/>
              </a:ext>
            </a:extLst>
          </p:cNvPr>
          <p:cNvSpPr txBox="1"/>
          <p:nvPr/>
        </p:nvSpPr>
        <p:spPr>
          <a:xfrm>
            <a:off x="576236" y="3243964"/>
            <a:ext cx="4531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</a:rPr>
              <a:t>cir.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</a:rPr>
              <a:t>h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</a:rPr>
              <a:t>(q[1])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</a:rPr>
              <a:t>cir.cx(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</a:rPr>
              <a:t>q[1], q[2]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</a:rPr>
              <a:t>)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/>
              </a:rPr>
              <a:t># q[2]</a:t>
            </a:r>
            <a:r>
              <a:rPr lang="ko-KR" altLang="en-US" sz="1400" b="1" dirty="0">
                <a:solidFill>
                  <a:srgbClr val="FFC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dirty="0">
                <a:solidFill>
                  <a:srgbClr val="FFC000"/>
                </a:solidFill>
                <a:latin typeface="맑은 고딕"/>
                <a:ea typeface="맑은 고딕"/>
              </a:rPr>
              <a:t>=</a:t>
            </a:r>
            <a:r>
              <a:rPr lang="ko-KR" altLang="en-US" sz="1400" b="1" dirty="0">
                <a:solidFill>
                  <a:srgbClr val="FFC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dirty="0">
                <a:solidFill>
                  <a:srgbClr val="FFC000"/>
                </a:solidFill>
                <a:latin typeface="맑은 고딕"/>
                <a:ea typeface="맑은 고딕"/>
              </a:rPr>
              <a:t>q[2]</a:t>
            </a:r>
            <a:r>
              <a:rPr lang="ko-KR" altLang="en-US" sz="1400" b="1" dirty="0">
                <a:solidFill>
                  <a:srgbClr val="FFC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dirty="0">
                <a:solidFill>
                  <a:srgbClr val="FFC000"/>
                </a:solidFill>
                <a:latin typeface="맑은 고딕"/>
                <a:ea typeface="맑은 고딕"/>
              </a:rPr>
              <a:t>^</a:t>
            </a:r>
            <a:r>
              <a:rPr lang="ko-KR" altLang="en-US" sz="1400" b="1" dirty="0">
                <a:solidFill>
                  <a:srgbClr val="FFC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dirty="0">
                <a:solidFill>
                  <a:srgbClr val="FFC000"/>
                </a:solidFill>
                <a:latin typeface="맑은 고딕"/>
                <a:ea typeface="맑은 고딕"/>
              </a:rPr>
              <a:t>q[1]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D77981-73F1-5D62-7203-FD8E03B223AA}"/>
              </a:ext>
            </a:extLst>
          </p:cNvPr>
          <p:cNvSpPr txBox="1"/>
          <p:nvPr/>
        </p:nvSpPr>
        <p:spPr>
          <a:xfrm>
            <a:off x="477431" y="3007869"/>
            <a:ext cx="491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Bell pair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F4C3C-8529-0618-3854-4650AA5BB977}"/>
              </a:ext>
            </a:extLst>
          </p:cNvPr>
          <p:cNvSpPr/>
          <p:nvPr/>
        </p:nvSpPr>
        <p:spPr>
          <a:xfrm>
            <a:off x="900540" y="3307179"/>
            <a:ext cx="92934" cy="1821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149605-AB4E-915B-662B-5A59FD49B015}"/>
              </a:ext>
            </a:extLst>
          </p:cNvPr>
          <p:cNvSpPr/>
          <p:nvPr/>
        </p:nvSpPr>
        <p:spPr>
          <a:xfrm>
            <a:off x="1108826" y="3529107"/>
            <a:ext cx="783174" cy="2009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E6AA6-6308-93C4-CD40-D85B1B825571}"/>
              </a:ext>
            </a:extLst>
          </p:cNvPr>
          <p:cNvSpPr txBox="1"/>
          <p:nvPr/>
        </p:nvSpPr>
        <p:spPr>
          <a:xfrm>
            <a:off x="576235" y="5726691"/>
            <a:ext cx="5178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cir.x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(q[2]).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c_if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(res2, 1)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res2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이면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게이트 적용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cir.z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(q[2]).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c_if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(res1, 1)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res1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이면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z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게이트 적용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1F1F84-3390-75A7-854A-91EF5B0457F2}"/>
              </a:ext>
            </a:extLst>
          </p:cNvPr>
          <p:cNvSpPr txBox="1"/>
          <p:nvPr/>
        </p:nvSpPr>
        <p:spPr>
          <a:xfrm>
            <a:off x="477431" y="5482253"/>
            <a:ext cx="453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Bob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큐비트를 디코딩함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636437-F311-868D-E32B-3FD64C5EBD94}"/>
              </a:ext>
            </a:extLst>
          </p:cNvPr>
          <p:cNvSpPr/>
          <p:nvPr/>
        </p:nvSpPr>
        <p:spPr>
          <a:xfrm>
            <a:off x="1425931" y="5790030"/>
            <a:ext cx="345417" cy="430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2B7FFF-379A-160E-5014-2AEC8A1727A9}"/>
              </a:ext>
            </a:extLst>
          </p:cNvPr>
          <p:cNvSpPr txBox="1"/>
          <p:nvPr/>
        </p:nvSpPr>
        <p:spPr>
          <a:xfrm>
            <a:off x="477431" y="1311059"/>
            <a:ext cx="28606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초기화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init_gate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= Initialize(psi)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init_gate.label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=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init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”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0ECF24-2DAD-12DB-E626-9C388E723751}"/>
              </a:ext>
            </a:extLst>
          </p:cNvPr>
          <p:cNvGrpSpPr/>
          <p:nvPr/>
        </p:nvGrpSpPr>
        <p:grpSpPr>
          <a:xfrm>
            <a:off x="3759342" y="1310607"/>
            <a:ext cx="2099911" cy="844432"/>
            <a:chOff x="4109962" y="1880989"/>
            <a:chExt cx="2099911" cy="8444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2F9247A-A7C2-2F64-C3F5-72EBC27EC4F4}"/>
                </a:ext>
              </a:extLst>
            </p:cNvPr>
            <p:cNvSpPr/>
            <p:nvPr/>
          </p:nvSpPr>
          <p:spPr>
            <a:xfrm>
              <a:off x="4122236" y="1896962"/>
              <a:ext cx="2070000" cy="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C15C5-E57C-DB02-742B-DC3ACB863C10}"/>
                </a:ext>
              </a:extLst>
            </p:cNvPr>
            <p:cNvSpPr txBox="1"/>
            <p:nvPr/>
          </p:nvSpPr>
          <p:spPr>
            <a:xfrm>
              <a:off x="4424442" y="1953408"/>
              <a:ext cx="1785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Initialize gates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459561A-904E-2982-3470-BF0CD53F02E1}"/>
                    </a:ext>
                  </a:extLst>
                </p:cNvPr>
                <p:cNvSpPr txBox="1"/>
                <p:nvPr/>
              </p:nvSpPr>
              <p:spPr>
                <a:xfrm>
                  <a:off x="4109962" y="2249304"/>
                  <a:ext cx="43543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kumimoji="0" lang="en-US" altLang="ko-KR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0" lang="en-US" altLang="ko-KR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ko-KR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459561A-904E-2982-3470-BF0CD53F02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9962" y="2249304"/>
                  <a:ext cx="43543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8028" t="-95652" r="-63380" b="-1565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55C7D2B-1BDB-4EAC-7A35-487F4FB7F603}"/>
                    </a:ext>
                  </a:extLst>
                </p:cNvPr>
                <p:cNvSpPr txBox="1"/>
                <p:nvPr/>
              </p:nvSpPr>
              <p:spPr>
                <a:xfrm>
                  <a:off x="5774442" y="2249304"/>
                  <a:ext cx="43543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kumimoji="0" lang="en-US" altLang="ko-KR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0" lang="en-US" altLang="ko-KR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ko-KR" sz="1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55C7D2B-1BDB-4EAC-7A35-487F4FB7F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4442" y="2249304"/>
                  <a:ext cx="43543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0845" t="-95652" r="-66197" b="-1565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1559AC2-70E7-37A2-26C1-942504FCF55F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4545393" y="2387804"/>
              <a:ext cx="12290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458C205C-7815-48D7-4E9A-6E17EDCC9A46}"/>
                </a:ext>
              </a:extLst>
            </p:cNvPr>
            <p:cNvSpPr/>
            <p:nvPr/>
          </p:nvSpPr>
          <p:spPr>
            <a:xfrm flipV="1">
              <a:off x="4109962" y="1880989"/>
              <a:ext cx="2099911" cy="844432"/>
            </a:xfrm>
            <a:prstGeom prst="frame">
              <a:avLst>
                <a:gd name="adj1" fmla="val 0"/>
              </a:avLst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3B25C-EB9B-DC8F-49AC-10CF93424FC0}"/>
              </a:ext>
            </a:extLst>
          </p:cNvPr>
          <p:cNvCxnSpPr>
            <a:cxnSpLocks/>
          </p:cNvCxnSpPr>
          <p:nvPr/>
        </p:nvCxnSpPr>
        <p:spPr>
          <a:xfrm flipV="1">
            <a:off x="1404887" y="1781155"/>
            <a:ext cx="2340000" cy="48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4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D892C0-75D9-1DBC-DC29-CB3D8F4FD7EB}"/>
              </a:ext>
            </a:extLst>
          </p:cNvPr>
          <p:cNvSpPr/>
          <p:nvPr/>
        </p:nvSpPr>
        <p:spPr>
          <a:xfrm>
            <a:off x="976429" y="1612026"/>
            <a:ext cx="5511073" cy="462200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2ECC73D-F6D8-53F7-AA60-2B899CC88B96}"/>
              </a:ext>
            </a:extLst>
          </p:cNvPr>
          <p:cNvSpPr/>
          <p:nvPr/>
        </p:nvSpPr>
        <p:spPr>
          <a:xfrm>
            <a:off x="6640909" y="4468861"/>
            <a:ext cx="4332789" cy="1752578"/>
          </a:xfrm>
          <a:prstGeom prst="rect">
            <a:avLst/>
          </a:prstGeom>
          <a:solidFill>
            <a:schemeClr val="bg1"/>
          </a:solidFill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텔레포테이션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50204F-0D34-AB49-D5E3-F1BAFEC4A517}"/>
              </a:ext>
            </a:extLst>
          </p:cNvPr>
          <p:cNvSpPr txBox="1"/>
          <p:nvPr/>
        </p:nvSpPr>
        <p:spPr>
          <a:xfrm>
            <a:off x="502347" y="983862"/>
            <a:ext cx="896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텔레포테이션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프로토콜 테스트 코드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885CCB-08D7-13E2-2B25-1B3DC40E1147}"/>
              </a:ext>
            </a:extLst>
          </p:cNvPr>
          <p:cNvGrpSpPr/>
          <p:nvPr/>
        </p:nvGrpSpPr>
        <p:grpSpPr>
          <a:xfrm>
            <a:off x="972354" y="3173554"/>
            <a:ext cx="5553280" cy="850772"/>
            <a:chOff x="614437" y="3073625"/>
            <a:chExt cx="5553280" cy="8507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F4B71F-9F59-2C20-19A2-AE9AE00D378B}"/>
                </a:ext>
              </a:extLst>
            </p:cNvPr>
            <p:cNvSpPr txBox="1"/>
            <p:nvPr/>
          </p:nvSpPr>
          <p:spPr>
            <a:xfrm>
              <a:off x="771917" y="3339622"/>
              <a:ext cx="539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inverse_init_gate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 = 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init_gate.gates_to_uncompute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()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cir.append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(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inverse_init_gate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, [q[2]])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41C83F-59E6-6A71-000B-74D08E79DBE7}"/>
                </a:ext>
              </a:extLst>
            </p:cNvPr>
            <p:cNvSpPr txBox="1"/>
            <p:nvPr/>
          </p:nvSpPr>
          <p:spPr>
            <a:xfrm>
              <a:off x="614437" y="3073625"/>
              <a:ext cx="4531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# Bob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의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큐비트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 역초기화 후 회로에 추가 </a:t>
              </a: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73A0732-E503-5408-2716-C0AD46E212F4}"/>
                </a:ext>
              </a:extLst>
            </p:cNvPr>
            <p:cNvCxnSpPr>
              <a:cxnSpLocks/>
            </p:cNvCxnSpPr>
            <p:nvPr/>
          </p:nvCxnSpPr>
          <p:spPr>
            <a:xfrm>
              <a:off x="3413077" y="3650045"/>
              <a:ext cx="207735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41F925-ED0E-FC2A-CA19-6838695DE703}"/>
              </a:ext>
            </a:extLst>
          </p:cNvPr>
          <p:cNvGrpSpPr/>
          <p:nvPr/>
        </p:nvGrpSpPr>
        <p:grpSpPr>
          <a:xfrm>
            <a:off x="5839884" y="2952235"/>
            <a:ext cx="3667247" cy="842400"/>
            <a:chOff x="6028227" y="3012102"/>
            <a:chExt cx="3667247" cy="8424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D06019-4460-F615-18A6-55D7EF69A6BE}"/>
                </a:ext>
              </a:extLst>
            </p:cNvPr>
            <p:cNvSpPr/>
            <p:nvPr/>
          </p:nvSpPr>
          <p:spPr>
            <a:xfrm>
              <a:off x="6851474" y="3012102"/>
              <a:ext cx="2844000" cy="842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851EB8-234D-7D6E-99AD-C487D0DE3EEC}"/>
                </a:ext>
              </a:extLst>
            </p:cNvPr>
            <p:cNvSpPr txBox="1"/>
            <p:nvPr/>
          </p:nvSpPr>
          <p:spPr>
            <a:xfrm>
              <a:off x="7165954" y="3084533"/>
              <a:ext cx="2337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Inverse Initialize gates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B15BAAD-E36D-ACE6-9939-C38B66858A11}"/>
                    </a:ext>
                  </a:extLst>
                </p:cNvPr>
                <p:cNvSpPr txBox="1"/>
                <p:nvPr/>
              </p:nvSpPr>
              <p:spPr>
                <a:xfrm>
                  <a:off x="6851474" y="3380429"/>
                  <a:ext cx="4354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kumimoji="0" lang="en-US" altLang="ko-KR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0" lang="en-US" altLang="ko-KR" sz="1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B15BAAD-E36D-ACE6-9939-C38B66858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1474" y="3380429"/>
                  <a:ext cx="43543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65714" t="-111111" r="-48571" b="-18148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8C8F4C9-A7B2-6ADD-32A2-102739A20B33}"/>
                    </a:ext>
                  </a:extLst>
                </p:cNvPr>
                <p:cNvSpPr txBox="1"/>
                <p:nvPr/>
              </p:nvSpPr>
              <p:spPr>
                <a:xfrm>
                  <a:off x="9244089" y="3380429"/>
                  <a:ext cx="4354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kumimoji="0" lang="en-US" altLang="ko-KR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0" lang="en-US" altLang="ko-KR" sz="1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8C8F4C9-A7B2-6ADD-32A2-102739A20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4089" y="3380429"/>
                  <a:ext cx="435431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63889" t="-111111" r="-52778" b="-18148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33FC9EE4-583E-80B5-06B7-A61609DFD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6904" y="3549706"/>
              <a:ext cx="1944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7F06EB5A-8B78-1AC6-1947-A8EA63FFA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8227" y="3434330"/>
              <a:ext cx="823247" cy="3745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CCC3155-3A54-007B-E445-E13FF8DEB9C0}"/>
              </a:ext>
            </a:extLst>
          </p:cNvPr>
          <p:cNvSpPr txBox="1"/>
          <p:nvPr/>
        </p:nvSpPr>
        <p:spPr>
          <a:xfrm>
            <a:off x="1146484" y="1892294"/>
            <a:ext cx="613129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sim =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Aer.get_backend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('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aer_simulator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’)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cir.save_statevector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out_vector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=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sim.run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).result().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get_statevector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plot_bloch_multivector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out_vector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9B9B9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634975-F82D-011A-C36A-DD9F841E255E}"/>
              </a:ext>
            </a:extLst>
          </p:cNvPr>
          <p:cNvSpPr txBox="1"/>
          <p:nvPr/>
        </p:nvSpPr>
        <p:spPr>
          <a:xfrm>
            <a:off x="959313" y="1621519"/>
            <a:ext cx="4531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블로흐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구면 출력하는 부분 주석처리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9513F6-5046-BA49-4D68-13325CADE573}"/>
              </a:ext>
            </a:extLst>
          </p:cNvPr>
          <p:cNvSpPr txBox="1"/>
          <p:nvPr/>
        </p:nvSpPr>
        <p:spPr>
          <a:xfrm>
            <a:off x="972354" y="5588252"/>
            <a:ext cx="3687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 회로 확인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cir.draw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BD97880-94B2-D82F-9B7D-F78AA9BCE799}"/>
              </a:ext>
            </a:extLst>
          </p:cNvPr>
          <p:cNvCxnSpPr>
            <a:cxnSpLocks/>
          </p:cNvCxnSpPr>
          <p:nvPr/>
        </p:nvCxnSpPr>
        <p:spPr>
          <a:xfrm>
            <a:off x="1228559" y="6137111"/>
            <a:ext cx="936000" cy="0"/>
          </a:xfrm>
          <a:prstGeom prst="line">
            <a:avLst/>
          </a:prstGeom>
          <a:ln w="28575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2D60A5B-117B-F97E-9598-C4394548B5C6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2164559" y="5345150"/>
            <a:ext cx="4476350" cy="791961"/>
          </a:xfrm>
          <a:prstGeom prst="straightConnector1">
            <a:avLst/>
          </a:prstGeom>
          <a:ln w="28575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766218-F810-0B6B-EDA2-5A21BD101E9F}"/>
              </a:ext>
            </a:extLst>
          </p:cNvPr>
          <p:cNvSpPr txBox="1"/>
          <p:nvPr/>
        </p:nvSpPr>
        <p:spPr>
          <a:xfrm>
            <a:off x="1129836" y="4522005"/>
            <a:ext cx="5395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cr_result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=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ClassicalRegister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(1, name="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cr_result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cir.add_register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cr_result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cir.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measure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(q[2],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cr_result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D77981-73F1-5D62-7203-FD8E03B223AA}"/>
              </a:ext>
            </a:extLst>
          </p:cNvPr>
          <p:cNvSpPr txBox="1"/>
          <p:nvPr/>
        </p:nvSpPr>
        <p:spPr>
          <a:xfrm>
            <a:off x="972354" y="4259352"/>
            <a:ext cx="6915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고전 레지스터 선언 및 회로에 추가 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Bob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큐비트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측정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852C1-AD34-D554-0623-BAEA0D7A65DD}"/>
              </a:ext>
            </a:extLst>
          </p:cNvPr>
          <p:cNvSpPr/>
          <p:nvPr/>
        </p:nvSpPr>
        <p:spPr>
          <a:xfrm>
            <a:off x="6009816" y="4292090"/>
            <a:ext cx="427453" cy="2761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4F9FE9-5DB8-B299-A7F4-3B14A134AF37}"/>
              </a:ext>
            </a:extLst>
          </p:cNvPr>
          <p:cNvSpPr/>
          <p:nvPr/>
        </p:nvSpPr>
        <p:spPr>
          <a:xfrm>
            <a:off x="1477014" y="5105611"/>
            <a:ext cx="839106" cy="218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EFF5447-FAA3-5ADF-A64A-C8D40BDA9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075" y="4591290"/>
            <a:ext cx="4149350" cy="15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B500EA-D67A-076E-D61C-CB0328995C31}"/>
              </a:ext>
            </a:extLst>
          </p:cNvPr>
          <p:cNvSpPr/>
          <p:nvPr/>
        </p:nvSpPr>
        <p:spPr>
          <a:xfrm>
            <a:off x="986812" y="1535720"/>
            <a:ext cx="7856621" cy="2352598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1CD4CC-D6D6-445D-B551-F127C6399B42}"/>
              </a:ext>
            </a:extLst>
          </p:cNvPr>
          <p:cNvSpPr/>
          <p:nvPr/>
        </p:nvSpPr>
        <p:spPr>
          <a:xfrm>
            <a:off x="4226003" y="3553728"/>
            <a:ext cx="5060100" cy="313617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/>
              <a:t> 텔레포테이션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50204F-0D34-AB49-D5E3-F1BAFEC4A517}"/>
              </a:ext>
            </a:extLst>
          </p:cNvPr>
          <p:cNvSpPr txBox="1"/>
          <p:nvPr/>
        </p:nvSpPr>
        <p:spPr>
          <a:xfrm>
            <a:off x="502347" y="983862"/>
            <a:ext cx="896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텔레포테이션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프로토콜 테스트 결과 출력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CC3155-3A54-007B-E445-E13FF8DEB9C0}"/>
              </a:ext>
            </a:extLst>
          </p:cNvPr>
          <p:cNvSpPr txBox="1"/>
          <p:nvPr/>
        </p:nvSpPr>
        <p:spPr>
          <a:xfrm>
            <a:off x="1117734" y="1839428"/>
            <a:ext cx="8767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t_qc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=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transpile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cir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sim)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 sim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 맞춰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cir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회로 최적화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t_qc.save_statevector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()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현재 시뮬레이터의 양자 상태를 상태 벡터 형태로 저장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634975-F82D-011A-C36A-DD9F841E255E}"/>
              </a:ext>
            </a:extLst>
          </p:cNvPr>
          <p:cNvSpPr txBox="1"/>
          <p:nvPr/>
        </p:nvSpPr>
        <p:spPr>
          <a:xfrm>
            <a:off x="969696" y="1545212"/>
            <a:ext cx="4531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 sim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 맞춰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cir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회로 최적화함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FAFCF1-436F-5D88-2339-874617A58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80" y="3680023"/>
            <a:ext cx="3650233" cy="2489511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4BA4117-2F60-8DA2-C724-F0920E6F4687}"/>
              </a:ext>
            </a:extLst>
          </p:cNvPr>
          <p:cNvCxnSpPr>
            <a:cxnSpLocks/>
          </p:cNvCxnSpPr>
          <p:nvPr/>
        </p:nvCxnSpPr>
        <p:spPr>
          <a:xfrm>
            <a:off x="1161757" y="3697470"/>
            <a:ext cx="270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3344A2-8FAC-B28F-B247-FC90BE2D0371}"/>
                  </a:ext>
                </a:extLst>
              </p:cNvPr>
              <p:cNvSpPr txBox="1"/>
              <p:nvPr/>
            </p:nvSpPr>
            <p:spPr>
              <a:xfrm>
                <a:off x="6211702" y="5948415"/>
                <a:ext cx="487186" cy="346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3344A2-8FAC-B28F-B247-FC90BE2D0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02" y="5948415"/>
                <a:ext cx="487186" cy="346313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751421-09AA-E676-CE82-298519B6978C}"/>
                  </a:ext>
                </a:extLst>
              </p:cNvPr>
              <p:cNvSpPr txBox="1"/>
              <p:nvPr/>
            </p:nvSpPr>
            <p:spPr>
              <a:xfrm>
                <a:off x="5842609" y="5956086"/>
                <a:ext cx="487186" cy="346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751421-09AA-E676-CE82-298519B69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09" y="5956086"/>
                <a:ext cx="487186" cy="346313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54AD8F-46A9-5D5E-2728-0990843EA298}"/>
                  </a:ext>
                </a:extLst>
              </p:cNvPr>
              <p:cNvSpPr txBox="1"/>
              <p:nvPr/>
            </p:nvSpPr>
            <p:spPr>
              <a:xfrm>
                <a:off x="5434078" y="5949372"/>
                <a:ext cx="487186" cy="346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54AD8F-46A9-5D5E-2728-0990843EA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078" y="5949372"/>
                <a:ext cx="487186" cy="346313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F57BE13-ABD9-A33C-05B0-8320C4DA5CE6}"/>
                  </a:ext>
                </a:extLst>
              </p:cNvPr>
              <p:cNvSpPr txBox="1"/>
              <p:nvPr/>
            </p:nvSpPr>
            <p:spPr>
              <a:xfrm>
                <a:off x="7837478" y="5946749"/>
                <a:ext cx="487186" cy="346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F57BE13-ABD9-A33C-05B0-8320C4DA5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478" y="5946749"/>
                <a:ext cx="487186" cy="346313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EABA11-7AF7-A240-7119-A0C268CF714A}"/>
                  </a:ext>
                </a:extLst>
              </p:cNvPr>
              <p:cNvSpPr txBox="1"/>
              <p:nvPr/>
            </p:nvSpPr>
            <p:spPr>
              <a:xfrm>
                <a:off x="7440105" y="5954420"/>
                <a:ext cx="487186" cy="346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EABA11-7AF7-A240-7119-A0C268CF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05" y="5954420"/>
                <a:ext cx="487186" cy="346313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B9A001-CBA9-F7AA-7B41-50E32F64053C}"/>
                  </a:ext>
                </a:extLst>
              </p:cNvPr>
              <p:cNvSpPr txBox="1"/>
              <p:nvPr/>
            </p:nvSpPr>
            <p:spPr>
              <a:xfrm>
                <a:off x="7031574" y="5947706"/>
                <a:ext cx="487186" cy="346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B9A001-CBA9-F7AA-7B41-50E32F640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574" y="5947706"/>
                <a:ext cx="487186" cy="346313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A94089-D55A-8BF6-CB64-4C4826FD1306}"/>
                  </a:ext>
                </a:extLst>
              </p:cNvPr>
              <p:cNvSpPr txBox="1"/>
              <p:nvPr/>
            </p:nvSpPr>
            <p:spPr>
              <a:xfrm>
                <a:off x="4257161" y="6332926"/>
                <a:ext cx="49977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가</a:t>
                </a:r>
                <a14:m>
                  <m:oMath xmlns:m="http://schemas.openxmlformats.org/officeDocument/2006/math">
                    <m: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d>
                      <m:dPr>
                        <m:begChr m:val="|"/>
                        <m:endChr m:val=""/>
                        <m:ctrlPr>
                          <a:rPr kumimoji="0" lang="en-US" altLang="ko-KR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0" lang="en-US" altLang="ko-KR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ko-KR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일 확률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100% =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프로토콜 정상 작동했음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A94089-D55A-8BF6-CB64-4C4826FD1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161" y="6332926"/>
                <a:ext cx="4997784" cy="307777"/>
              </a:xfrm>
              <a:prstGeom prst="rect">
                <a:avLst/>
              </a:prstGeom>
              <a:blipFill>
                <a:blip r:embed="rId10"/>
                <a:stretch>
                  <a:fillRect t="-100000" b="-16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8EC4233-8F87-8369-CFFB-57438D1DD927}"/>
              </a:ext>
            </a:extLst>
          </p:cNvPr>
          <p:cNvSpPr txBox="1"/>
          <p:nvPr/>
        </p:nvSpPr>
        <p:spPr>
          <a:xfrm>
            <a:off x="969696" y="2567657"/>
            <a:ext cx="6127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시뮬레이터 실행 결과에서 히스토그램 데이터를 가져와 출력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DD6A62-FEE7-7C0B-BA25-A2757AA2E9AC}"/>
              </a:ext>
            </a:extLst>
          </p:cNvPr>
          <p:cNvSpPr txBox="1"/>
          <p:nvPr/>
        </p:nvSpPr>
        <p:spPr>
          <a:xfrm>
            <a:off x="1117734" y="2870316"/>
            <a:ext cx="7119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counts =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sim.run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t_qc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).result().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get_counts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qubit_counts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= [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marginal_counts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(counts, [qubit]) for qubit in range(3)]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plot_histogram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qubit_counts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39E8D37-03C6-0CBF-8435-8640173CEC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9610" y="3413313"/>
            <a:ext cx="1296000" cy="18720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42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7F363F-CAD5-4060-8199-F4BDFB1EEF4E}"/>
              </a:ext>
            </a:extLst>
          </p:cNvPr>
          <p:cNvSpPr/>
          <p:nvPr/>
        </p:nvSpPr>
        <p:spPr>
          <a:xfrm>
            <a:off x="2534733" y="2756916"/>
            <a:ext cx="7702296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AE01FEB-F256-4C9D-B2A8-BC59F9BC6453}"/>
              </a:ext>
            </a:extLst>
          </p:cNvPr>
          <p:cNvSpPr txBox="1">
            <a:spLocks/>
          </p:cNvSpPr>
          <p:nvPr/>
        </p:nvSpPr>
        <p:spPr>
          <a:xfrm>
            <a:off x="4096181" y="2913887"/>
            <a:ext cx="4579400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432DC9F4-1F0F-DCE4-2371-5C7B1A80D00D}"/>
              </a:ext>
            </a:extLst>
          </p:cNvPr>
          <p:cNvSpPr/>
          <p:nvPr/>
        </p:nvSpPr>
        <p:spPr>
          <a:xfrm>
            <a:off x="6328461" y="5021082"/>
            <a:ext cx="2755722" cy="3693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728222-54E9-5169-1DA0-8C778ECA1246}"/>
              </a:ext>
            </a:extLst>
          </p:cNvPr>
          <p:cNvSpPr txBox="1"/>
          <p:nvPr/>
        </p:nvSpPr>
        <p:spPr>
          <a:xfrm>
            <a:off x="6339518" y="5021529"/>
            <a:ext cx="360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Grover’s algorithm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7C10AD-A1E7-2A52-8838-0C8F847F2A7C}"/>
              </a:ext>
            </a:extLst>
          </p:cNvPr>
          <p:cNvSpPr/>
          <p:nvPr/>
        </p:nvSpPr>
        <p:spPr>
          <a:xfrm>
            <a:off x="1363737" y="5021082"/>
            <a:ext cx="3147711" cy="3693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C6D669-1044-455F-98CE-F8C7A000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Grover’s algorithm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D5BE3-4C8B-7F09-7E8C-C5A8D804DC47}"/>
              </a:ext>
            </a:extLst>
          </p:cNvPr>
          <p:cNvSpPr txBox="1"/>
          <p:nvPr/>
        </p:nvSpPr>
        <p:spPr>
          <a:xfrm>
            <a:off x="467897" y="1227151"/>
            <a:ext cx="11312183" cy="18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Lov Grover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가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1996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년 제안한 양자 검색 알고리즘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구조화되지 않은 검색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비정형 검색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에 최적화 되어 있음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대칭키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전수조사 가속화에 활용되면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1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대칭키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기반 암호 시스템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의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보안 강도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를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절반으로 감소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시킴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</a:p>
        </p:txBody>
      </p:sp>
      <p:pic>
        <p:nvPicPr>
          <p:cNvPr id="26" name="Picture 2" descr="이미지0">
            <a:extLst>
              <a:ext uri="{FF2B5EF4-FFF2-40B4-BE49-F238E27FC236}">
                <a16:creationId xmlns:a16="http://schemas.microsoft.com/office/drawing/2014/main" id="{5352C55C-7754-BD22-3ACF-DF91DB79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24" y="3951468"/>
            <a:ext cx="5316768" cy="8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ACEE1-FA30-0F93-3D7A-0811BD2B62DF}"/>
                  </a:ext>
                </a:extLst>
              </p:cNvPr>
              <p:cNvSpPr txBox="1"/>
              <p:nvPr/>
            </p:nvSpPr>
            <p:spPr>
              <a:xfrm>
                <a:off x="1506350" y="3309903"/>
                <a:ext cx="9470778" cy="456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𝑵</m:t>
                    </m:r>
                  </m:oMath>
                </a14:m>
                <a:r>
                  <a:rPr kumimoji="1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개의 아이템이 있는 목록이 주어졌을 때</a:t>
                </a:r>
                <a:r>
                  <a:rPr kumimoji="1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, </a:t>
                </a:r>
                <a:r>
                  <a:rPr kumimoji="1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특정한 조건을 만족하는 항목 </a:t>
                </a:r>
                <a14:m>
                  <m:oMath xmlns:m="http://schemas.openxmlformats.org/officeDocument/2006/math">
                    <m:r>
                      <a:rPr kumimoji="1" lang="ko-KR" alt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/>
                        <a:cs typeface="+mn-cs"/>
                      </a:rPr>
                      <m:t>𝝎</m:t>
                    </m:r>
                  </m:oMath>
                </a14:m>
                <a:r>
                  <a:rPr kumimoji="1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를 찾으려는 경우</a:t>
                </a:r>
                <a:endPara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ACEE1-FA30-0F93-3D7A-0811BD2B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350" y="3309903"/>
                <a:ext cx="9470778" cy="456087"/>
              </a:xfrm>
              <a:prstGeom prst="rect">
                <a:avLst/>
              </a:prstGeom>
              <a:blipFill>
                <a:blip r:embed="rId3"/>
                <a:stretch>
                  <a:fillRect r="-129"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163F6B-9EA1-3CBE-F882-E436D95A95F5}"/>
                  </a:ext>
                </a:extLst>
              </p:cNvPr>
              <p:cNvSpPr txBox="1"/>
              <p:nvPr/>
            </p:nvSpPr>
            <p:spPr>
              <a:xfrm>
                <a:off x="1404100" y="5517750"/>
                <a:ext cx="4459169" cy="784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평균적으로 </a:t>
                </a:r>
                <a14:m>
                  <m:oMath xmlns:m="http://schemas.openxmlformats.org/officeDocument/2006/math"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𝑵</m:t>
                    </m:r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</m:t>
                    </m:r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𝟐</m:t>
                    </m:r>
                  </m:oMath>
                </a14:m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번</a:t>
                </a: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,</a:t>
                </a:r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최악의 경우 </a:t>
                </a:r>
                <a14:m>
                  <m:oMath xmlns:m="http://schemas.openxmlformats.org/officeDocument/2006/math">
                    <m:r>
                      <a:rPr kumimoji="1" lang="en-US" altLang="ko-KR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𝑵</m:t>
                    </m:r>
                    <m:r>
                      <a:rPr kumimoji="1" lang="en-US" altLang="ko-KR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번 조사함</a:t>
                </a:r>
                <a:endPara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1" lang="ko-KR" alt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시간복잡도</a:t>
                </a:r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𝑶</m:t>
                    </m:r>
                    <m:d>
                      <m:dPr>
                        <m:ctrlPr>
                          <a:rPr kumimoji="1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ko-KR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𝑵</m:t>
                        </m:r>
                      </m:e>
                    </m:d>
                  </m:oMath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163F6B-9EA1-3CBE-F882-E436D95A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100" y="5517750"/>
                <a:ext cx="4459169" cy="784958"/>
              </a:xfrm>
              <a:prstGeom prst="rect">
                <a:avLst/>
              </a:prstGeom>
              <a:blipFill>
                <a:blip r:embed="rId4"/>
                <a:stretch>
                  <a:fillRect l="-546" r="-137" b="-8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220472B-6EBD-3271-05C8-0BA718D02E82}"/>
              </a:ext>
            </a:extLst>
          </p:cNvPr>
          <p:cNvSpPr txBox="1"/>
          <p:nvPr/>
        </p:nvSpPr>
        <p:spPr>
          <a:xfrm>
            <a:off x="1404100" y="5033960"/>
            <a:ext cx="3435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classical computation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사용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F8B849-459F-00DA-56F2-4451FEBAA6FB}"/>
                  </a:ext>
                </a:extLst>
              </p:cNvPr>
              <p:cNvSpPr txBox="1"/>
              <p:nvPr/>
            </p:nvSpPr>
            <p:spPr>
              <a:xfrm>
                <a:off x="6459682" y="5510642"/>
                <a:ext cx="3600450" cy="846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1" lang="en-US" altLang="ko-KR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𝑵</m:t>
                        </m:r>
                      </m:e>
                    </m:rad>
                  </m:oMath>
                </a14:m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번 조사하여 찾을 수 있음</a:t>
                </a: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시간복잡도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1" lang="en-US" altLang="ko-KR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𝑵</m:t>
                        </m:r>
                      </m:e>
                    </m:rad>
                  </m:oMath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F8B849-459F-00DA-56F2-4451FEBAA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682" y="5510642"/>
                <a:ext cx="3600450" cy="846129"/>
              </a:xfrm>
              <a:prstGeom prst="rect">
                <a:avLst/>
              </a:prstGeom>
              <a:blipFill>
                <a:blip r:embed="rId5"/>
                <a:stretch>
                  <a:fillRect l="-704" b="-73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3DF605-5879-9B0B-127F-6EDC53964D65}"/>
              </a:ext>
            </a:extLst>
          </p:cNvPr>
          <p:cNvSpPr/>
          <p:nvPr/>
        </p:nvSpPr>
        <p:spPr>
          <a:xfrm>
            <a:off x="1374795" y="5403293"/>
            <a:ext cx="4488474" cy="1060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C8AF535-08C2-6966-E518-7828CCCDA63C}"/>
              </a:ext>
            </a:extLst>
          </p:cNvPr>
          <p:cNvSpPr/>
          <p:nvPr/>
        </p:nvSpPr>
        <p:spPr>
          <a:xfrm>
            <a:off x="6339518" y="5403293"/>
            <a:ext cx="4368311" cy="1060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5C0588-938D-CB77-5578-31F604787162}"/>
              </a:ext>
            </a:extLst>
          </p:cNvPr>
          <p:cNvSpPr txBox="1"/>
          <p:nvPr/>
        </p:nvSpPr>
        <p:spPr>
          <a:xfrm>
            <a:off x="924660" y="2091600"/>
            <a:ext cx="8987202" cy="41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→ Grover’s algorithm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을 사용하면 구조를 정의하지 않은 경우에도 데이터를 빠르게 찾을 수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272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80418-8D64-6C79-F22E-2630F364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 dirty="0"/>
              <a:t> 게이트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E177C17-EA30-C26E-870A-378AB5D66329}"/>
              </a:ext>
            </a:extLst>
          </p:cNvPr>
          <p:cNvGrpSpPr/>
          <p:nvPr/>
        </p:nvGrpSpPr>
        <p:grpSpPr>
          <a:xfrm>
            <a:off x="566209" y="2455321"/>
            <a:ext cx="4990996" cy="3554194"/>
            <a:chOff x="6096000" y="1565275"/>
            <a:chExt cx="4990996" cy="355419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9D61899-A1F4-1411-FBA0-BD1E6F6E6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565275"/>
              <a:ext cx="4990996" cy="355419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E25E6A-6C94-1D62-DF6E-0C361904B088}"/>
                </a:ext>
              </a:extLst>
            </p:cNvPr>
            <p:cNvSpPr/>
            <p:nvPr/>
          </p:nvSpPr>
          <p:spPr>
            <a:xfrm>
              <a:off x="8659517" y="4756400"/>
              <a:ext cx="420476" cy="36306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07F9EE0-A1B6-B306-8B90-937CFA5011F0}"/>
              </a:ext>
            </a:extLst>
          </p:cNvPr>
          <p:cNvSpPr txBox="1"/>
          <p:nvPr/>
        </p:nvSpPr>
        <p:spPr>
          <a:xfrm>
            <a:off x="510082" y="1946242"/>
            <a:ext cx="5499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atin typeface="Arial"/>
                <a:ea typeface="맑은 고딕"/>
              </a:rPr>
              <a:t>Q.</a:t>
            </a:r>
            <a:r>
              <a:rPr lang="ko-KR" altLang="en-US" sz="2000" b="1" dirty="0">
                <a:latin typeface="Arial"/>
                <a:ea typeface="맑은 고딕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다음 그림이 출력되도록 빈칸을 채워보세요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8A3169-996C-9079-68E8-85B9DA0BBFB7}"/>
              </a:ext>
            </a:extLst>
          </p:cNvPr>
          <p:cNvSpPr/>
          <p:nvPr/>
        </p:nvSpPr>
        <p:spPr>
          <a:xfrm>
            <a:off x="6096000" y="1018712"/>
            <a:ext cx="5215994" cy="570523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255D9-ED56-8C0B-DDE3-3BDDC5F3F3E5}"/>
              </a:ext>
            </a:extLst>
          </p:cNvPr>
          <p:cNvSpPr txBox="1"/>
          <p:nvPr/>
        </p:nvSpPr>
        <p:spPr>
          <a:xfrm>
            <a:off x="6228370" y="3108727"/>
            <a:ext cx="45818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+mn-ea"/>
              </a:rPr>
              <a:t>q = </a:t>
            </a:r>
            <a:r>
              <a:rPr lang="en-US" altLang="ko-KR" sz="1400" b="1" dirty="0" err="1">
                <a:latin typeface="+mn-ea"/>
              </a:rPr>
              <a:t>QuantumRegister</a:t>
            </a:r>
            <a:r>
              <a:rPr lang="en-US" altLang="ko-KR" sz="1400" b="1" dirty="0">
                <a:latin typeface="+mn-ea"/>
              </a:rPr>
              <a:t>(3)</a:t>
            </a:r>
          </a:p>
          <a:p>
            <a:pPr lvl="0">
              <a:defRPr/>
            </a:pPr>
            <a:r>
              <a:rPr lang="en-US" altLang="ko-KR" sz="1400" dirty="0">
                <a:latin typeface="+mn-ea"/>
              </a:rPr>
              <a:t>res = </a:t>
            </a:r>
            <a:r>
              <a:rPr lang="en-US" altLang="ko-KR" sz="1400" dirty="0" err="1">
                <a:latin typeface="+mn-ea"/>
              </a:rPr>
              <a:t>ClassicalRegister</a:t>
            </a:r>
            <a:r>
              <a:rPr lang="en-US" altLang="ko-KR" sz="1400" dirty="0">
                <a:latin typeface="+mn-ea"/>
              </a:rPr>
              <a:t>(3)</a:t>
            </a:r>
          </a:p>
          <a:p>
            <a:pPr lvl="0">
              <a:defRPr/>
            </a:pPr>
            <a:r>
              <a:rPr lang="en-US" altLang="ko-KR" sz="1400" dirty="0" err="1">
                <a:latin typeface="+mn-ea"/>
              </a:rPr>
              <a:t>cir</a:t>
            </a:r>
            <a:r>
              <a:rPr lang="en-US" altLang="ko-KR" sz="1400" dirty="0">
                <a:latin typeface="+mn-ea"/>
              </a:rPr>
              <a:t> = </a:t>
            </a:r>
            <a:r>
              <a:rPr lang="en-US" altLang="ko-KR" sz="1400" dirty="0" err="1">
                <a:latin typeface="+mn-ea"/>
              </a:rPr>
              <a:t>QuantumCircuit</a:t>
            </a:r>
            <a:r>
              <a:rPr lang="en-US" altLang="ko-KR" sz="1400" dirty="0">
                <a:latin typeface="+mn-ea"/>
              </a:rPr>
              <a:t>(q)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6B86E-A583-CC35-FECD-9BC5BDFB30F9}"/>
              </a:ext>
            </a:extLst>
          </p:cNvPr>
          <p:cNvSpPr txBox="1"/>
          <p:nvPr/>
        </p:nvSpPr>
        <p:spPr>
          <a:xfrm>
            <a:off x="6228370" y="2831729"/>
            <a:ext cx="5083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3-qubit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양자레지스터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lang="en-US" altLang="ko-KR" sz="14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-qubit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고전레지스터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양자회로 선언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CBA7A9-2AE1-FB9D-F5C6-2774DE5AD70E}"/>
              </a:ext>
            </a:extLst>
          </p:cNvPr>
          <p:cNvSpPr txBox="1"/>
          <p:nvPr/>
        </p:nvSpPr>
        <p:spPr>
          <a:xfrm>
            <a:off x="6228370" y="4238734"/>
            <a:ext cx="458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err="1">
                <a:latin typeface="+mn-ea"/>
              </a:rPr>
              <a:t>cir.x</a:t>
            </a:r>
            <a:r>
              <a:rPr lang="en-US" altLang="ko-KR" sz="1400" b="1" dirty="0">
                <a:latin typeface="+mn-ea"/>
              </a:rPr>
              <a:t>(q[0])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183E92-AF17-CA2E-3CE3-2C2C1F676BC8}"/>
              </a:ext>
            </a:extLst>
          </p:cNvPr>
          <p:cNvSpPr txBox="1"/>
          <p:nvPr/>
        </p:nvSpPr>
        <p:spPr>
          <a:xfrm>
            <a:off x="6228370" y="3961736"/>
            <a:ext cx="3108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X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게이트 사용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ADCD9D-0140-140C-CC8B-2A4A5B95BB82}"/>
              </a:ext>
            </a:extLst>
          </p:cNvPr>
          <p:cNvSpPr txBox="1"/>
          <p:nvPr/>
        </p:nvSpPr>
        <p:spPr>
          <a:xfrm>
            <a:off x="6228370" y="4941254"/>
            <a:ext cx="458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err="1">
                <a:latin typeface="+mn-ea"/>
              </a:rPr>
              <a:t>cir.measure_all</a:t>
            </a:r>
            <a:r>
              <a:rPr lang="en-US" altLang="ko-KR" sz="1400" b="1" dirty="0">
                <a:latin typeface="+mn-ea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4D1C8-6038-F93C-9239-DAB99826363C}"/>
              </a:ext>
            </a:extLst>
          </p:cNvPr>
          <p:cNvSpPr txBox="1"/>
          <p:nvPr/>
        </p:nvSpPr>
        <p:spPr>
          <a:xfrm>
            <a:off x="6228370" y="4664256"/>
            <a:ext cx="3821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lang="ko-KR" altLang="en-US" sz="14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 회로 전체 측정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27740-F906-A3EE-DCD6-09EA9C9242CF}"/>
              </a:ext>
            </a:extLst>
          </p:cNvPr>
          <p:cNvSpPr txBox="1"/>
          <p:nvPr/>
        </p:nvSpPr>
        <p:spPr>
          <a:xfrm>
            <a:off x="6228370" y="5638246"/>
            <a:ext cx="45818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sim = 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Aer.get_backend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('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aer_simulator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')</a:t>
            </a:r>
          </a:p>
          <a:p>
            <a:pPr lvl="0"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= assemble(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cir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counts = 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sim.run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).result().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get_counts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()</a:t>
            </a:r>
          </a:p>
          <a:p>
            <a:pPr lvl="0"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plot_histogram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(counts)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74F1AF-FCC5-8132-E3A7-62BB7CBE0796}"/>
              </a:ext>
            </a:extLst>
          </p:cNvPr>
          <p:cNvSpPr txBox="1"/>
          <p:nvPr/>
        </p:nvSpPr>
        <p:spPr>
          <a:xfrm>
            <a:off x="6228370" y="5361248"/>
            <a:ext cx="443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19E45-116E-ED9F-2726-1CE2EAA4EB85}"/>
              </a:ext>
            </a:extLst>
          </p:cNvPr>
          <p:cNvSpPr txBox="1"/>
          <p:nvPr/>
        </p:nvSpPr>
        <p:spPr>
          <a:xfrm>
            <a:off x="6228370" y="1337006"/>
            <a:ext cx="4581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qiskit.tools.visualization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import 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plot_histogram</a:t>
            </a:r>
            <a:endParaRPr lang="en-US" altLang="ko-KR" sz="14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qiskit.test.mock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import 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FakeWashington</a:t>
            </a:r>
            <a:endParaRPr lang="en-US" altLang="ko-KR" sz="14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qiskit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import IBMQ, 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transpile</a:t>
            </a:r>
            <a:endParaRPr lang="en-US" altLang="ko-KR" sz="14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qiskit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import *</a:t>
            </a: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qiskit.tools.jupyter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import *</a:t>
            </a: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qiskit.visualization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import *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7E2884-AD8F-4E6E-D127-ECB3C613D87C}"/>
              </a:ext>
            </a:extLst>
          </p:cNvPr>
          <p:cNvSpPr txBox="1"/>
          <p:nvPr/>
        </p:nvSpPr>
        <p:spPr>
          <a:xfrm>
            <a:off x="6228370" y="1060008"/>
            <a:ext cx="4224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필요한 라이브러리 선언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10B6A4D-DA28-F9FD-B4C8-24B1D909DA8F}"/>
              </a:ext>
            </a:extLst>
          </p:cNvPr>
          <p:cNvSpPr/>
          <p:nvPr/>
        </p:nvSpPr>
        <p:spPr>
          <a:xfrm>
            <a:off x="6274961" y="4292777"/>
            <a:ext cx="1075750" cy="2761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CC1AC7-64A8-666D-8B03-5CFEF69D2A0F}"/>
              </a:ext>
            </a:extLst>
          </p:cNvPr>
          <p:cNvSpPr/>
          <p:nvPr/>
        </p:nvSpPr>
        <p:spPr>
          <a:xfrm>
            <a:off x="6274961" y="4982964"/>
            <a:ext cx="2043416" cy="2761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C1DEC5-CD62-47FD-A779-6B6353C6DBFA}"/>
              </a:ext>
            </a:extLst>
          </p:cNvPr>
          <p:cNvSpPr/>
          <p:nvPr/>
        </p:nvSpPr>
        <p:spPr>
          <a:xfrm>
            <a:off x="6622570" y="3108727"/>
            <a:ext cx="1979892" cy="2761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43BEAD-8BB1-C5B6-8708-4BD7B501C132}"/>
              </a:ext>
            </a:extLst>
          </p:cNvPr>
          <p:cNvSpPr txBox="1"/>
          <p:nvPr/>
        </p:nvSpPr>
        <p:spPr>
          <a:xfrm>
            <a:off x="3023712" y="6009515"/>
            <a:ext cx="632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0 0 1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3590064-5A78-F8C4-2E4A-8FE005B29CA0}"/>
              </a:ext>
            </a:extLst>
          </p:cNvPr>
          <p:cNvCxnSpPr>
            <a:cxnSpLocks/>
          </p:cNvCxnSpPr>
          <p:nvPr/>
        </p:nvCxnSpPr>
        <p:spPr>
          <a:xfrm flipH="1">
            <a:off x="3104325" y="6317292"/>
            <a:ext cx="42047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76A7D4-B69F-B656-8272-057F00C5766F}"/>
              </a:ext>
            </a:extLst>
          </p:cNvPr>
          <p:cNvSpPr txBox="1"/>
          <p:nvPr/>
        </p:nvSpPr>
        <p:spPr>
          <a:xfrm>
            <a:off x="3228314" y="6372584"/>
            <a:ext cx="632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002060"/>
                </a:solidFill>
                <a:latin typeface="Arial"/>
                <a:ea typeface="맑은 고딕"/>
              </a:rPr>
              <a:t>[0]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A8567-68EE-F553-888B-800C1E45F86C}"/>
              </a:ext>
            </a:extLst>
          </p:cNvPr>
          <p:cNvSpPr txBox="1"/>
          <p:nvPr/>
        </p:nvSpPr>
        <p:spPr>
          <a:xfrm>
            <a:off x="2781724" y="6372584"/>
            <a:ext cx="632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002060"/>
                </a:solidFill>
                <a:latin typeface="Arial"/>
                <a:ea typeface="맑은 고딕"/>
              </a:rPr>
              <a:t>[2]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9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80418-8D64-6C79-F22E-2630F364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 dirty="0"/>
              <a:t> 게이트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7F9EE0-A1B6-B306-8B90-937CFA5011F0}"/>
              </a:ext>
            </a:extLst>
          </p:cNvPr>
          <p:cNvSpPr txBox="1"/>
          <p:nvPr/>
        </p:nvSpPr>
        <p:spPr>
          <a:xfrm>
            <a:off x="510082" y="1946242"/>
            <a:ext cx="5499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atin typeface="Arial"/>
                <a:ea typeface="맑은 고딕"/>
              </a:rPr>
              <a:t>Q.</a:t>
            </a:r>
            <a:r>
              <a:rPr lang="ko-KR" altLang="en-US" sz="2000" b="1" dirty="0">
                <a:latin typeface="Arial"/>
                <a:ea typeface="맑은 고딕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다음 그림이 출력되도록 빈칸을 채워보세요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8A3169-996C-9079-68E8-85B9DA0BBFB7}"/>
              </a:ext>
            </a:extLst>
          </p:cNvPr>
          <p:cNvSpPr/>
          <p:nvPr/>
        </p:nvSpPr>
        <p:spPr>
          <a:xfrm>
            <a:off x="6338144" y="1558841"/>
            <a:ext cx="4695664" cy="509141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CBA7A9-2AE1-FB9D-F5C6-2774DE5AD70E}"/>
              </a:ext>
            </a:extLst>
          </p:cNvPr>
          <p:cNvSpPr txBox="1"/>
          <p:nvPr/>
        </p:nvSpPr>
        <p:spPr>
          <a:xfrm>
            <a:off x="6451948" y="4041391"/>
            <a:ext cx="458186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(q[2])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400" b="1" dirty="0" err="1">
                <a:solidFill>
                  <a:prstClr val="black"/>
                </a:solidFill>
                <a:latin typeface="+mn-ea"/>
              </a:rPr>
              <a:t>cir.swap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</a:rPr>
              <a:t>(q[0], q[2]) </a:t>
            </a:r>
            <a:r>
              <a:rPr lang="en-US" altLang="ko-KR" sz="1400" b="1" dirty="0">
                <a:solidFill>
                  <a:schemeClr val="accent2"/>
                </a:solidFill>
                <a:latin typeface="+mn-ea"/>
              </a:rPr>
              <a:t>or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  <a:latin typeface="+mn-ea"/>
              </a:rPr>
              <a:t>cir.swap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</a:rPr>
              <a:t>(q[2], q[0])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183E92-AF17-CA2E-3CE3-2C2C1F676BC8}"/>
              </a:ext>
            </a:extLst>
          </p:cNvPr>
          <p:cNvSpPr txBox="1"/>
          <p:nvPr/>
        </p:nvSpPr>
        <p:spPr>
          <a:xfrm>
            <a:off x="6451948" y="4342509"/>
            <a:ext cx="1882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SWAP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게이트 사용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3812B17-FD78-310F-EA5C-0FE39E0C5049}"/>
              </a:ext>
            </a:extLst>
          </p:cNvPr>
          <p:cNvSpPr/>
          <p:nvPr/>
        </p:nvSpPr>
        <p:spPr>
          <a:xfrm>
            <a:off x="7252399" y="110247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직전 실습과 같은 부분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endParaRPr lang="ko-Kore-KR" altLang="en-US" b="1" dirty="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EE196E-80E2-3BA3-7C57-EA93171DC229}"/>
              </a:ext>
            </a:extLst>
          </p:cNvPr>
          <p:cNvSpPr txBox="1"/>
          <p:nvPr/>
        </p:nvSpPr>
        <p:spPr>
          <a:xfrm>
            <a:off x="6470514" y="3217075"/>
            <a:ext cx="4581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q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QuantumRegister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(3)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res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ClassicalRegister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(3)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QuantumCircuit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(q)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E73588-32FD-A60D-8C4B-357B795F2B76}"/>
              </a:ext>
            </a:extLst>
          </p:cNvPr>
          <p:cNvSpPr txBox="1"/>
          <p:nvPr/>
        </p:nvSpPr>
        <p:spPr>
          <a:xfrm>
            <a:off x="6470514" y="2990113"/>
            <a:ext cx="5083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3-qubit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양자레지스터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lang="en-US" altLang="ko-KR" sz="12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-qubit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고전레지스터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양자회로 선언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BC756F-7447-A4BE-C795-524CDAAC1CF0}"/>
              </a:ext>
            </a:extLst>
          </p:cNvPr>
          <p:cNvSpPr txBox="1"/>
          <p:nvPr/>
        </p:nvSpPr>
        <p:spPr>
          <a:xfrm>
            <a:off x="6451948" y="1824867"/>
            <a:ext cx="4581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qiskit.tools.visualization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plot_histogram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qiskit.test.mock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FakeWashington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IBMQ,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transpile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*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qiskit.tools.jupyter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*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qiskit.visualization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*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921D48-4B1F-23D3-DBF2-EA505C7F085C}"/>
              </a:ext>
            </a:extLst>
          </p:cNvPr>
          <p:cNvSpPr txBox="1"/>
          <p:nvPr/>
        </p:nvSpPr>
        <p:spPr>
          <a:xfrm>
            <a:off x="6470514" y="1600136"/>
            <a:ext cx="42240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필요한 라이브러리 선언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090648-89A1-9B6F-D2CA-EA243CF810A6}"/>
              </a:ext>
            </a:extLst>
          </p:cNvPr>
          <p:cNvSpPr/>
          <p:nvPr/>
        </p:nvSpPr>
        <p:spPr>
          <a:xfrm>
            <a:off x="6451948" y="1590400"/>
            <a:ext cx="4452966" cy="231969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19C0B3-31EC-37BA-2274-B54CB9664C85}"/>
              </a:ext>
            </a:extLst>
          </p:cNvPr>
          <p:cNvSpPr txBox="1"/>
          <p:nvPr/>
        </p:nvSpPr>
        <p:spPr>
          <a:xfrm>
            <a:off x="6451948" y="5230578"/>
            <a:ext cx="4581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cir.measure_all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478979-8396-A684-CE07-23BE73024AB0}"/>
              </a:ext>
            </a:extLst>
          </p:cNvPr>
          <p:cNvSpPr txBox="1"/>
          <p:nvPr/>
        </p:nvSpPr>
        <p:spPr>
          <a:xfrm>
            <a:off x="6451948" y="5046014"/>
            <a:ext cx="3821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lang="ko-KR" altLang="en-US" sz="12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 회로 전체 측정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12CEC-0B1A-0FB0-7E1D-D640EDEC8FF4}"/>
              </a:ext>
            </a:extLst>
          </p:cNvPr>
          <p:cNvSpPr txBox="1"/>
          <p:nvPr/>
        </p:nvSpPr>
        <p:spPr>
          <a:xfrm>
            <a:off x="6451948" y="5687852"/>
            <a:ext cx="4581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sim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Aer.get_backend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('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aer_simulator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')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= assemble(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counts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sim.run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).result().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get_counts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plot_histogram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(counts)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2F1E44-BCFC-C0DD-8D14-A77360D1857B}"/>
              </a:ext>
            </a:extLst>
          </p:cNvPr>
          <p:cNvSpPr txBox="1"/>
          <p:nvPr/>
        </p:nvSpPr>
        <p:spPr>
          <a:xfrm>
            <a:off x="6451948" y="5465973"/>
            <a:ext cx="443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확인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0F574F-02DA-E36A-FAF4-E30171D32801}"/>
              </a:ext>
            </a:extLst>
          </p:cNvPr>
          <p:cNvSpPr/>
          <p:nvPr/>
        </p:nvSpPr>
        <p:spPr>
          <a:xfrm>
            <a:off x="6461230" y="5037283"/>
            <a:ext cx="4425118" cy="151236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5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1EFA32-00D2-A5D4-1F92-BB96E5C9E9D4}"/>
              </a:ext>
            </a:extLst>
          </p:cNvPr>
          <p:cNvGrpSpPr/>
          <p:nvPr/>
        </p:nvGrpSpPr>
        <p:grpSpPr>
          <a:xfrm>
            <a:off x="569970" y="2455321"/>
            <a:ext cx="4990996" cy="3554194"/>
            <a:chOff x="6064250" y="1565275"/>
            <a:chExt cx="4990996" cy="35541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93844B4-356D-0BCF-EE40-EE60E7BE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4250" y="1565275"/>
              <a:ext cx="4990996" cy="355419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4DF870D-8B4F-4674-9C62-A517A8B7D3ED}"/>
                </a:ext>
              </a:extLst>
            </p:cNvPr>
            <p:cNvSpPr/>
            <p:nvPr/>
          </p:nvSpPr>
          <p:spPr>
            <a:xfrm>
              <a:off x="8627767" y="4756400"/>
              <a:ext cx="420476" cy="36306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7C882C-A097-A78C-1241-10E5F2B53A3C}"/>
              </a:ext>
            </a:extLst>
          </p:cNvPr>
          <p:cNvSpPr/>
          <p:nvPr/>
        </p:nvSpPr>
        <p:spPr>
          <a:xfrm>
            <a:off x="6470514" y="4609327"/>
            <a:ext cx="3596764" cy="2761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AD8C7-E395-30A2-F91E-E82F627F980C}"/>
              </a:ext>
            </a:extLst>
          </p:cNvPr>
          <p:cNvSpPr txBox="1"/>
          <p:nvPr/>
        </p:nvSpPr>
        <p:spPr>
          <a:xfrm>
            <a:off x="3023712" y="6009515"/>
            <a:ext cx="632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0 0 1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CB75B91-45E7-D602-072A-1272FE55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800" y="376344"/>
            <a:ext cx="4877005" cy="44336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AB0A03-2074-B143-1919-4DFE60CCE4DA}"/>
              </a:ext>
            </a:extLst>
          </p:cNvPr>
          <p:cNvSpPr/>
          <p:nvPr/>
        </p:nvSpPr>
        <p:spPr>
          <a:xfrm>
            <a:off x="5390826" y="411920"/>
            <a:ext cx="269102" cy="33142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EE173C-81C7-FA4C-B9D8-61950E9C077D}"/>
              </a:ext>
            </a:extLst>
          </p:cNvPr>
          <p:cNvSpPr txBox="1"/>
          <p:nvPr/>
        </p:nvSpPr>
        <p:spPr>
          <a:xfrm>
            <a:off x="7422302" y="444137"/>
            <a:ext cx="165099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새로운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cell</a:t>
            </a:r>
            <a:r>
              <a:rPr lang="en-US" altLang="ko-KR" sz="1400" b="1" dirty="0">
                <a:solidFill>
                  <a:schemeClr val="accent2"/>
                </a:solidFill>
                <a:latin typeface="Arial"/>
                <a:ea typeface="맑은 고딕"/>
              </a:rPr>
              <a:t> </a:t>
            </a:r>
            <a:r>
              <a:rPr lang="ko-KR" altLang="en-US" sz="1400" b="1" dirty="0">
                <a:solidFill>
                  <a:schemeClr val="accent2"/>
                </a:solidFill>
                <a:latin typeface="Arial"/>
                <a:ea typeface="맑은 고딕"/>
              </a:rPr>
              <a:t>추가</a:t>
            </a:r>
            <a:endParaRPr kumimoji="0" lang="pt-BR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9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  <p:bldP spid="20" grpId="0"/>
      <p:bldP spid="25" grpId="0"/>
      <p:bldP spid="39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4" grpId="0"/>
      <p:bldP spid="55" grpId="0" animBg="1"/>
      <p:bldP spid="8" grpId="0" animBg="1"/>
      <p:bldP spid="8" grpId="1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80418-8D64-6C79-F22E-2630F364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 dirty="0"/>
              <a:t> 게이트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7F9EE0-A1B6-B306-8B90-937CFA5011F0}"/>
              </a:ext>
            </a:extLst>
          </p:cNvPr>
          <p:cNvSpPr txBox="1"/>
          <p:nvPr/>
        </p:nvSpPr>
        <p:spPr>
          <a:xfrm>
            <a:off x="510082" y="1946242"/>
            <a:ext cx="5499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atin typeface="Arial"/>
                <a:ea typeface="맑은 고딕"/>
              </a:rPr>
              <a:t>Q.</a:t>
            </a:r>
            <a:r>
              <a:rPr lang="ko-KR" altLang="en-US" sz="2000" b="1" dirty="0">
                <a:latin typeface="Arial"/>
                <a:ea typeface="맑은 고딕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다음 그림이 출력되도록 빈칸을 채워보세요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8A3169-996C-9079-68E8-85B9DA0BBFB7}"/>
              </a:ext>
            </a:extLst>
          </p:cNvPr>
          <p:cNvSpPr/>
          <p:nvPr/>
        </p:nvSpPr>
        <p:spPr>
          <a:xfrm>
            <a:off x="6338144" y="1558841"/>
            <a:ext cx="4695664" cy="509141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CBA7A9-2AE1-FB9D-F5C6-2774DE5AD70E}"/>
              </a:ext>
            </a:extLst>
          </p:cNvPr>
          <p:cNvSpPr txBox="1"/>
          <p:nvPr/>
        </p:nvSpPr>
        <p:spPr>
          <a:xfrm>
            <a:off x="6451948" y="4156802"/>
            <a:ext cx="4581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(q[1])</a:t>
            </a:r>
          </a:p>
          <a:p>
            <a:pPr lvl="0">
              <a:defRPr/>
            </a:pPr>
            <a:r>
              <a:rPr lang="en-US" altLang="ko-KR" sz="1400" b="1" dirty="0" err="1">
                <a:solidFill>
                  <a:prstClr val="black"/>
                </a:solidFill>
                <a:latin typeface="+mn-ea"/>
              </a:rPr>
              <a:t>cir.cx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</a:rPr>
              <a:t>(q[1], q[2])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183E92-AF17-CA2E-3CE3-2C2C1F676BC8}"/>
              </a:ext>
            </a:extLst>
          </p:cNvPr>
          <p:cNvSpPr txBox="1"/>
          <p:nvPr/>
        </p:nvSpPr>
        <p:spPr>
          <a:xfrm>
            <a:off x="7960141" y="4416092"/>
            <a:ext cx="1882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CNOT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게이트 사용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D92EA8-1876-B4F4-E5AC-40EA86461382}"/>
              </a:ext>
            </a:extLst>
          </p:cNvPr>
          <p:cNvGrpSpPr/>
          <p:nvPr/>
        </p:nvGrpSpPr>
        <p:grpSpPr>
          <a:xfrm>
            <a:off x="585980" y="2553324"/>
            <a:ext cx="4994655" cy="3556800"/>
            <a:chOff x="355157" y="2526690"/>
            <a:chExt cx="4994655" cy="35568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DBD8D6C-6E61-3B72-5375-4519BF171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157" y="2526690"/>
              <a:ext cx="4994655" cy="355680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9DB9C36-A065-C504-29AE-9B410F86DBBA}"/>
                </a:ext>
              </a:extLst>
            </p:cNvPr>
            <p:cNvSpPr/>
            <p:nvPr/>
          </p:nvSpPr>
          <p:spPr>
            <a:xfrm>
              <a:off x="2903777" y="5619812"/>
              <a:ext cx="420476" cy="36306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3812B17-FD78-310F-EA5C-0FE39E0C5049}"/>
              </a:ext>
            </a:extLst>
          </p:cNvPr>
          <p:cNvSpPr/>
          <p:nvPr/>
        </p:nvSpPr>
        <p:spPr>
          <a:xfrm>
            <a:off x="7252399" y="110247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직전 실습과 같은 부분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endParaRPr lang="ko-Kore-KR" altLang="en-US" b="1" dirty="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EE196E-80E2-3BA3-7C57-EA93171DC229}"/>
              </a:ext>
            </a:extLst>
          </p:cNvPr>
          <p:cNvSpPr txBox="1"/>
          <p:nvPr/>
        </p:nvSpPr>
        <p:spPr>
          <a:xfrm>
            <a:off x="6470514" y="3217075"/>
            <a:ext cx="4581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q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QuantumRegister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(3)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res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ClassicalRegister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(3)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QuantumCircuit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(q)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E73588-32FD-A60D-8C4B-357B795F2B76}"/>
              </a:ext>
            </a:extLst>
          </p:cNvPr>
          <p:cNvSpPr txBox="1"/>
          <p:nvPr/>
        </p:nvSpPr>
        <p:spPr>
          <a:xfrm>
            <a:off x="6470514" y="2990113"/>
            <a:ext cx="5083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3-qubit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양자레지스터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lang="en-US" altLang="ko-KR" sz="12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-qubit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고전레지스터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양자회로 선언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BC756F-7447-A4BE-C795-524CDAAC1CF0}"/>
              </a:ext>
            </a:extLst>
          </p:cNvPr>
          <p:cNvSpPr txBox="1"/>
          <p:nvPr/>
        </p:nvSpPr>
        <p:spPr>
          <a:xfrm>
            <a:off x="6451948" y="1824867"/>
            <a:ext cx="4581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qiskit.tools.visualization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plot_histogram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qiskit.test.mock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FakeWashington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IBMQ,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transpile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*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qiskit.tools.jupyter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*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qiskit.visualization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*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921D48-4B1F-23D3-DBF2-EA505C7F085C}"/>
              </a:ext>
            </a:extLst>
          </p:cNvPr>
          <p:cNvSpPr txBox="1"/>
          <p:nvPr/>
        </p:nvSpPr>
        <p:spPr>
          <a:xfrm>
            <a:off x="6470514" y="1600136"/>
            <a:ext cx="42240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필요한 라이브러리 선언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090648-89A1-9B6F-D2CA-EA243CF810A6}"/>
              </a:ext>
            </a:extLst>
          </p:cNvPr>
          <p:cNvSpPr/>
          <p:nvPr/>
        </p:nvSpPr>
        <p:spPr>
          <a:xfrm>
            <a:off x="6451948" y="1590400"/>
            <a:ext cx="4452966" cy="231969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19C0B3-31EC-37BA-2274-B54CB9664C85}"/>
              </a:ext>
            </a:extLst>
          </p:cNvPr>
          <p:cNvSpPr txBox="1"/>
          <p:nvPr/>
        </p:nvSpPr>
        <p:spPr>
          <a:xfrm>
            <a:off x="6451948" y="5230578"/>
            <a:ext cx="4581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cir.measure_all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478979-8396-A684-CE07-23BE73024AB0}"/>
              </a:ext>
            </a:extLst>
          </p:cNvPr>
          <p:cNvSpPr txBox="1"/>
          <p:nvPr/>
        </p:nvSpPr>
        <p:spPr>
          <a:xfrm>
            <a:off x="6451948" y="5046014"/>
            <a:ext cx="3821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lang="ko-KR" altLang="en-US" sz="12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 회로 전체 측정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12CEC-0B1A-0FB0-7E1D-D640EDEC8FF4}"/>
              </a:ext>
            </a:extLst>
          </p:cNvPr>
          <p:cNvSpPr txBox="1"/>
          <p:nvPr/>
        </p:nvSpPr>
        <p:spPr>
          <a:xfrm>
            <a:off x="6451948" y="5687852"/>
            <a:ext cx="4581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sim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Aer.get_backend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('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aer_simulator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')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= assemble(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counts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sim.run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).result().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get_counts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plot_histogram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(counts)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2F1E44-BCFC-C0DD-8D14-A77360D1857B}"/>
              </a:ext>
            </a:extLst>
          </p:cNvPr>
          <p:cNvSpPr txBox="1"/>
          <p:nvPr/>
        </p:nvSpPr>
        <p:spPr>
          <a:xfrm>
            <a:off x="6451948" y="5465973"/>
            <a:ext cx="443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확인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0F574F-02DA-E36A-FAF4-E30171D32801}"/>
              </a:ext>
            </a:extLst>
          </p:cNvPr>
          <p:cNvSpPr/>
          <p:nvPr/>
        </p:nvSpPr>
        <p:spPr>
          <a:xfrm>
            <a:off x="6461230" y="5037283"/>
            <a:ext cx="4425118" cy="151236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CCC01E-5C95-3FB3-9F8C-E2BC8511800D}"/>
              </a:ext>
            </a:extLst>
          </p:cNvPr>
          <p:cNvSpPr/>
          <p:nvPr/>
        </p:nvSpPr>
        <p:spPr>
          <a:xfrm>
            <a:off x="6517105" y="4432383"/>
            <a:ext cx="1443036" cy="2761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FFCE3B-7CDF-BE46-6911-91BCA3F621F6}"/>
              </a:ext>
            </a:extLst>
          </p:cNvPr>
          <p:cNvSpPr txBox="1"/>
          <p:nvPr/>
        </p:nvSpPr>
        <p:spPr>
          <a:xfrm>
            <a:off x="3023712" y="6009515"/>
            <a:ext cx="632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FF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Arial"/>
                <a:ea typeface="맑은 고딕"/>
              </a:rPr>
              <a:t>0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78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4DB600-6433-1901-B7B5-666EF60F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3" y="2505747"/>
            <a:ext cx="4994655" cy="3556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480418-8D64-6C79-F22E-2630F364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 dirty="0"/>
              <a:t> 게이트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7F9EE0-A1B6-B306-8B90-937CFA5011F0}"/>
              </a:ext>
            </a:extLst>
          </p:cNvPr>
          <p:cNvSpPr txBox="1"/>
          <p:nvPr/>
        </p:nvSpPr>
        <p:spPr>
          <a:xfrm>
            <a:off x="510082" y="1946242"/>
            <a:ext cx="5499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atin typeface="Arial"/>
                <a:ea typeface="맑은 고딕"/>
              </a:rPr>
              <a:t>Q.</a:t>
            </a:r>
            <a:r>
              <a:rPr lang="ko-KR" altLang="en-US" sz="2000" b="1" dirty="0">
                <a:latin typeface="Arial"/>
                <a:ea typeface="맑은 고딕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다음 그림이 출력되도록 빈칸을 채워보세요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8A3169-996C-9079-68E8-85B9DA0BBFB7}"/>
              </a:ext>
            </a:extLst>
          </p:cNvPr>
          <p:cNvSpPr/>
          <p:nvPr/>
        </p:nvSpPr>
        <p:spPr>
          <a:xfrm>
            <a:off x="6338144" y="1558841"/>
            <a:ext cx="4695664" cy="509141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255D9-ED56-8C0B-DDE3-3BDDC5F3F3E5}"/>
              </a:ext>
            </a:extLst>
          </p:cNvPr>
          <p:cNvSpPr txBox="1"/>
          <p:nvPr/>
        </p:nvSpPr>
        <p:spPr>
          <a:xfrm>
            <a:off x="6470514" y="3217075"/>
            <a:ext cx="4581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q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QuantumRegister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(3)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res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ClassicalRegister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(3)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QuantumCircuit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(q)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6B86E-A583-CC35-FECD-9BC5BDFB30F9}"/>
              </a:ext>
            </a:extLst>
          </p:cNvPr>
          <p:cNvSpPr txBox="1"/>
          <p:nvPr/>
        </p:nvSpPr>
        <p:spPr>
          <a:xfrm>
            <a:off x="6470514" y="2990113"/>
            <a:ext cx="5083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3-qubit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양자레지스터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lang="en-US" altLang="ko-KR" sz="12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-qubit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고전레지스터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양자회로 선언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CBA7A9-2AE1-FB9D-F5C6-2774DE5AD70E}"/>
              </a:ext>
            </a:extLst>
          </p:cNvPr>
          <p:cNvSpPr txBox="1"/>
          <p:nvPr/>
        </p:nvSpPr>
        <p:spPr>
          <a:xfrm>
            <a:off x="6451948" y="3919430"/>
            <a:ext cx="45818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(q[1])</a:t>
            </a:r>
          </a:p>
          <a:p>
            <a:pPr lvl="0"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+mn-ea"/>
              </a:rPr>
              <a:t>cir.cx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(q[1], q[0])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400" b="1" dirty="0" err="1">
                <a:solidFill>
                  <a:prstClr val="black"/>
                </a:solidFill>
                <a:latin typeface="+mn-ea"/>
              </a:rPr>
              <a:t>cir.ccx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</a:rPr>
              <a:t>(q[0], q[2], q[1])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accent2"/>
                </a:solidFill>
                <a:latin typeface="+mn-ea"/>
              </a:rPr>
              <a:t>or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  <a:latin typeface="+mn-ea"/>
              </a:rPr>
              <a:t>cir.ccx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</a:rPr>
              <a:t>(q[2], q[0], q[1])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183E92-AF17-CA2E-3CE3-2C2C1F676BC8}"/>
              </a:ext>
            </a:extLst>
          </p:cNvPr>
          <p:cNvSpPr txBox="1"/>
          <p:nvPr/>
        </p:nvSpPr>
        <p:spPr>
          <a:xfrm>
            <a:off x="6451948" y="4436327"/>
            <a:ext cx="1882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Toffoli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게이트 사용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ADCD9D-0140-140C-CC8B-2A4A5B95BB82}"/>
              </a:ext>
            </a:extLst>
          </p:cNvPr>
          <p:cNvSpPr txBox="1"/>
          <p:nvPr/>
        </p:nvSpPr>
        <p:spPr>
          <a:xfrm>
            <a:off x="6451948" y="5230578"/>
            <a:ext cx="4581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cir.measure_all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4D1C8-6038-F93C-9239-DAB99826363C}"/>
              </a:ext>
            </a:extLst>
          </p:cNvPr>
          <p:cNvSpPr txBox="1"/>
          <p:nvPr/>
        </p:nvSpPr>
        <p:spPr>
          <a:xfrm>
            <a:off x="6451948" y="5046014"/>
            <a:ext cx="3821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lang="ko-KR" altLang="en-US" sz="12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 회로 전체 측정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27740-F906-A3EE-DCD6-09EA9C9242CF}"/>
              </a:ext>
            </a:extLst>
          </p:cNvPr>
          <p:cNvSpPr txBox="1"/>
          <p:nvPr/>
        </p:nvSpPr>
        <p:spPr>
          <a:xfrm>
            <a:off x="6451948" y="5687852"/>
            <a:ext cx="4581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sim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Aer.get_backend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('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aer_simulator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')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= assemble(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counts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sim.run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).result().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get_counts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plot_histogram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(counts)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74F1AF-FCC5-8132-E3A7-62BB7CBE0796}"/>
              </a:ext>
            </a:extLst>
          </p:cNvPr>
          <p:cNvSpPr txBox="1"/>
          <p:nvPr/>
        </p:nvSpPr>
        <p:spPr>
          <a:xfrm>
            <a:off x="6451948" y="5465973"/>
            <a:ext cx="443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19E45-116E-ED9F-2726-1CE2EAA4EB85}"/>
              </a:ext>
            </a:extLst>
          </p:cNvPr>
          <p:cNvSpPr txBox="1"/>
          <p:nvPr/>
        </p:nvSpPr>
        <p:spPr>
          <a:xfrm>
            <a:off x="6451948" y="1824867"/>
            <a:ext cx="4581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qiskit.tools.visualization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plot_histogram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qiskit.test.mock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FakeWashington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IBMQ,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transpile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*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qiskit.tools.jupyter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*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qiskit.visualization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import *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7E2884-AD8F-4E6E-D127-ECB3C613D87C}"/>
              </a:ext>
            </a:extLst>
          </p:cNvPr>
          <p:cNvSpPr txBox="1"/>
          <p:nvPr/>
        </p:nvSpPr>
        <p:spPr>
          <a:xfrm>
            <a:off x="6470514" y="1600136"/>
            <a:ext cx="42240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필요한 라이브러리 선언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DB9C36-A065-C504-29AE-9B410F86DBBA}"/>
              </a:ext>
            </a:extLst>
          </p:cNvPr>
          <p:cNvSpPr/>
          <p:nvPr/>
        </p:nvSpPr>
        <p:spPr>
          <a:xfrm>
            <a:off x="3128250" y="5646446"/>
            <a:ext cx="420476" cy="363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3812B17-FD78-310F-EA5C-0FE39E0C5049}"/>
              </a:ext>
            </a:extLst>
          </p:cNvPr>
          <p:cNvSpPr/>
          <p:nvPr/>
        </p:nvSpPr>
        <p:spPr>
          <a:xfrm>
            <a:off x="7252399" y="110247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직전 실습과 같은 부분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endParaRPr lang="ko-Kore-KR" altLang="en-US" b="1" dirty="0">
              <a:solidFill>
                <a:srgbClr val="00B05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35BE57-1291-DA37-14D1-0A2DABEF0C01}"/>
              </a:ext>
            </a:extLst>
          </p:cNvPr>
          <p:cNvSpPr/>
          <p:nvPr/>
        </p:nvSpPr>
        <p:spPr>
          <a:xfrm>
            <a:off x="6451948" y="1590400"/>
            <a:ext cx="4452966" cy="231969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AC0D33-BE31-9899-0B8D-092FC8D21821}"/>
              </a:ext>
            </a:extLst>
          </p:cNvPr>
          <p:cNvSpPr/>
          <p:nvPr/>
        </p:nvSpPr>
        <p:spPr>
          <a:xfrm>
            <a:off x="6461230" y="5037283"/>
            <a:ext cx="4425118" cy="151236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2ED154-2983-AF85-FAD4-E195376B1EA4}"/>
              </a:ext>
            </a:extLst>
          </p:cNvPr>
          <p:cNvSpPr/>
          <p:nvPr/>
        </p:nvSpPr>
        <p:spPr>
          <a:xfrm>
            <a:off x="6470513" y="4698433"/>
            <a:ext cx="4315856" cy="2761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2B284A-D532-1B5B-6743-4492625B0286}"/>
              </a:ext>
            </a:extLst>
          </p:cNvPr>
          <p:cNvSpPr txBox="1"/>
          <p:nvPr/>
        </p:nvSpPr>
        <p:spPr>
          <a:xfrm>
            <a:off x="3023712" y="6009515"/>
            <a:ext cx="632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0 1 1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28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80418-8D64-6C79-F22E-2630F364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 dirty="0"/>
              <a:t> 게이트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실습 </a:t>
            </a:r>
            <a:r>
              <a:rPr kumimoji="1" lang="en-US" altLang="ko-KR" sz="2800" dirty="0"/>
              <a:t>(</a:t>
            </a:r>
            <a:r>
              <a:rPr kumimoji="1" lang="ko-KR" altLang="en-US" sz="2800" dirty="0"/>
              <a:t>심화</a:t>
            </a:r>
            <a:r>
              <a:rPr kumimoji="1" lang="en-US" altLang="ko-KR" sz="2800" dirty="0"/>
              <a:t>)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8A3169-996C-9079-68E8-85B9DA0BBFB7}"/>
              </a:ext>
            </a:extLst>
          </p:cNvPr>
          <p:cNvSpPr/>
          <p:nvPr/>
        </p:nvSpPr>
        <p:spPr>
          <a:xfrm>
            <a:off x="6387539" y="1156357"/>
            <a:ext cx="4695664" cy="551749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255D9-ED56-8C0B-DDE3-3BDDC5F3F3E5}"/>
              </a:ext>
            </a:extLst>
          </p:cNvPr>
          <p:cNvSpPr txBox="1"/>
          <p:nvPr/>
        </p:nvSpPr>
        <p:spPr>
          <a:xfrm>
            <a:off x="6467714" y="2566964"/>
            <a:ext cx="239548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QuantumCircuit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(q, res)</a:t>
            </a:r>
          </a:p>
          <a:p>
            <a:pPr lvl="0"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lvl="0"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cir.x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(0)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# a=1</a:t>
            </a:r>
          </a:p>
          <a:p>
            <a:pPr lvl="0"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cir.x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(1)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# b=1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ADCD9D-0140-140C-CC8B-2A4A5B95BB82}"/>
              </a:ext>
            </a:extLst>
          </p:cNvPr>
          <p:cNvSpPr txBox="1"/>
          <p:nvPr/>
        </p:nvSpPr>
        <p:spPr>
          <a:xfrm>
            <a:off x="6467714" y="4575748"/>
            <a:ext cx="4581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cir.measure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(q, res)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4D1C8-6038-F93C-9239-DAB99826363C}"/>
              </a:ext>
            </a:extLst>
          </p:cNvPr>
          <p:cNvSpPr txBox="1"/>
          <p:nvPr/>
        </p:nvSpPr>
        <p:spPr>
          <a:xfrm>
            <a:off x="6467714" y="4415716"/>
            <a:ext cx="3821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lang="ko-KR" altLang="en-US" sz="12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 회로 측정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27740-F906-A3EE-DCD6-09EA9C9242CF}"/>
              </a:ext>
            </a:extLst>
          </p:cNvPr>
          <p:cNvSpPr txBox="1"/>
          <p:nvPr/>
        </p:nvSpPr>
        <p:spPr>
          <a:xfrm>
            <a:off x="6501343" y="5120143"/>
            <a:ext cx="458186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sim = 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Aer.get_backend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('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aer_simulator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')</a:t>
            </a:r>
          </a:p>
          <a:p>
            <a:pPr lvl="0">
              <a:defRPr/>
            </a:pP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 = assemble(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cir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lvl="0">
              <a:defRPr/>
            </a:pP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counts = 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sim.run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).result().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get_counts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74F1AF-FCC5-8132-E3A7-62BB7CBE0796}"/>
              </a:ext>
            </a:extLst>
          </p:cNvPr>
          <p:cNvSpPr txBox="1"/>
          <p:nvPr/>
        </p:nvSpPr>
        <p:spPr>
          <a:xfrm>
            <a:off x="6501343" y="4936633"/>
            <a:ext cx="443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lang="ko-KR" altLang="en-US" sz="105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결과확인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19E45-116E-ED9F-2726-1CE2EAA4EB85}"/>
              </a:ext>
            </a:extLst>
          </p:cNvPr>
          <p:cNvSpPr txBox="1"/>
          <p:nvPr/>
        </p:nvSpPr>
        <p:spPr>
          <a:xfrm>
            <a:off x="6501343" y="1401089"/>
            <a:ext cx="334610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qiskit.tools.visualization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 import 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plot_histogram</a:t>
            </a:r>
            <a:endParaRPr lang="en-US" altLang="ko-KR" sz="105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…</a:t>
            </a:r>
          </a:p>
          <a:p>
            <a:pPr lvl="0">
              <a:defRPr/>
            </a:pP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qiskit.visualization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 import *</a:t>
            </a:r>
          </a:p>
          <a:p>
            <a:pPr lvl="0"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lvl="0"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3-qubit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양자레지스터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lang="en-US" altLang="ko-KR" sz="11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-qubit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고전레지스터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선언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q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QuantumRegister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(3)</a:t>
            </a:r>
          </a:p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res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ClassicalRegister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7E2884-AD8F-4E6E-D127-ECB3C613D87C}"/>
              </a:ext>
            </a:extLst>
          </p:cNvPr>
          <p:cNvSpPr txBox="1"/>
          <p:nvPr/>
        </p:nvSpPr>
        <p:spPr>
          <a:xfrm>
            <a:off x="6519909" y="1197652"/>
            <a:ext cx="4224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필요한 라이브러리 선언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3812B17-FD78-310F-EA5C-0FE39E0C5049}"/>
              </a:ext>
            </a:extLst>
          </p:cNvPr>
          <p:cNvSpPr/>
          <p:nvPr/>
        </p:nvSpPr>
        <p:spPr>
          <a:xfrm>
            <a:off x="7547389" y="790701"/>
            <a:ext cx="234230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</a:rPr>
              <a:t>(</a:t>
            </a:r>
            <a:r>
              <a:rPr lang="ko-KR" altLang="en-US" sz="1600" b="1" dirty="0">
                <a:solidFill>
                  <a:srgbClr val="00B050"/>
                </a:solidFill>
              </a:rPr>
              <a:t>직전 실습과 같은 부분</a:t>
            </a:r>
            <a:r>
              <a:rPr lang="en-US" altLang="ko-KR" sz="1600" b="1" dirty="0">
                <a:solidFill>
                  <a:srgbClr val="00B050"/>
                </a:solidFill>
              </a:rPr>
              <a:t>)</a:t>
            </a:r>
            <a:endParaRPr lang="ko-Kore-KR" altLang="en-US" sz="1600" b="1" dirty="0">
              <a:solidFill>
                <a:srgbClr val="00B05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35BE57-1291-DA37-14D1-0A2DABEF0C01}"/>
              </a:ext>
            </a:extLst>
          </p:cNvPr>
          <p:cNvSpPr/>
          <p:nvPr/>
        </p:nvSpPr>
        <p:spPr>
          <a:xfrm>
            <a:off x="6501343" y="1187916"/>
            <a:ext cx="4452966" cy="135194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AC0D33-BE31-9899-0B8D-092FC8D21821}"/>
              </a:ext>
            </a:extLst>
          </p:cNvPr>
          <p:cNvSpPr/>
          <p:nvPr/>
        </p:nvSpPr>
        <p:spPr>
          <a:xfrm>
            <a:off x="6510625" y="4924115"/>
            <a:ext cx="4425118" cy="77310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756C64-D4BE-C980-5C05-70917AF297B9}"/>
              </a:ext>
            </a:extLst>
          </p:cNvPr>
          <p:cNvSpPr txBox="1"/>
          <p:nvPr/>
        </p:nvSpPr>
        <p:spPr>
          <a:xfrm>
            <a:off x="6467714" y="3234754"/>
            <a:ext cx="13061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(0)</a:t>
            </a:r>
          </a:p>
          <a:p>
            <a:pPr lvl="0">
              <a:defRPr/>
            </a:pPr>
            <a:r>
              <a:rPr lang="en-US" altLang="ko-KR" sz="1200" b="1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(1)</a:t>
            </a:r>
          </a:p>
          <a:p>
            <a:pPr lvl="0">
              <a:defRPr/>
            </a:pPr>
            <a:r>
              <a:rPr lang="en-US" altLang="ko-KR" sz="1200" b="1" dirty="0" err="1">
                <a:solidFill>
                  <a:prstClr val="black"/>
                </a:solidFill>
                <a:latin typeface="+mn-ea"/>
              </a:rPr>
              <a:t>cir.ccx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(0, 1, 2)</a:t>
            </a:r>
          </a:p>
          <a:p>
            <a:pPr lvl="0">
              <a:defRPr/>
            </a:pPr>
            <a:r>
              <a:rPr lang="en-US" altLang="ko-KR" sz="1200" b="1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(0)</a:t>
            </a:r>
          </a:p>
          <a:p>
            <a:pPr lvl="0">
              <a:defRPr/>
            </a:pPr>
            <a:r>
              <a:rPr lang="en-US" altLang="ko-KR" sz="1200" b="1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(1)</a:t>
            </a:r>
          </a:p>
          <a:p>
            <a:pPr lvl="0">
              <a:defRPr/>
            </a:pPr>
            <a:r>
              <a:rPr lang="en-US" altLang="ko-KR" sz="1200" b="1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(2)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2ED154-2983-AF85-FAD4-E195376B1EA4}"/>
              </a:ext>
            </a:extLst>
          </p:cNvPr>
          <p:cNvSpPr/>
          <p:nvPr/>
        </p:nvSpPr>
        <p:spPr>
          <a:xfrm>
            <a:off x="6510625" y="3293420"/>
            <a:ext cx="1149102" cy="1097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8D8BCD-2067-C599-41DE-CB6DD47A9FF0}"/>
              </a:ext>
            </a:extLst>
          </p:cNvPr>
          <p:cNvSpPr txBox="1"/>
          <p:nvPr/>
        </p:nvSpPr>
        <p:spPr>
          <a:xfrm>
            <a:off x="840601" y="1250609"/>
            <a:ext cx="4873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atin typeface="Arial"/>
                <a:ea typeface="맑은 고딕"/>
              </a:rPr>
              <a:t>Q.</a:t>
            </a:r>
            <a:r>
              <a:rPr lang="ko-KR" altLang="en-US" sz="2000" b="1" dirty="0">
                <a:latin typeface="Arial"/>
                <a:ea typeface="맑은 고딕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다음 </a:t>
            </a:r>
            <a:r>
              <a:rPr lang="ko-KR" altLang="en-US" sz="2000" b="1" dirty="0">
                <a:latin typeface="Arial"/>
                <a:ea typeface="맑은 고딕"/>
              </a:rPr>
              <a:t>회로를 보고 빈칸을 채워보세요</a:t>
            </a:r>
            <a:r>
              <a:rPr lang="en-US" altLang="ko-KR" sz="2000" b="1" dirty="0">
                <a:latin typeface="Arial"/>
                <a:ea typeface="맑은 고딕"/>
              </a:rPr>
              <a:t>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D7AA88-6A72-52A2-F041-0E927D985734}"/>
              </a:ext>
            </a:extLst>
          </p:cNvPr>
          <p:cNvGrpSpPr/>
          <p:nvPr/>
        </p:nvGrpSpPr>
        <p:grpSpPr>
          <a:xfrm>
            <a:off x="550359" y="1861857"/>
            <a:ext cx="5245879" cy="2977586"/>
            <a:chOff x="603250" y="2299976"/>
            <a:chExt cx="5245879" cy="297758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C6EFB84-93BA-6EC8-5B91-5118A867E9EB}"/>
                </a:ext>
              </a:extLst>
            </p:cNvPr>
            <p:cNvGrpSpPr/>
            <p:nvPr/>
          </p:nvGrpSpPr>
          <p:grpSpPr>
            <a:xfrm>
              <a:off x="603250" y="2299976"/>
              <a:ext cx="5245879" cy="2977586"/>
              <a:chOff x="636879" y="1965672"/>
              <a:chExt cx="5245879" cy="297758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F0EE904-02E8-D019-F7BC-5492BA10E1A7}"/>
                  </a:ext>
                </a:extLst>
              </p:cNvPr>
              <p:cNvSpPr/>
              <p:nvPr/>
            </p:nvSpPr>
            <p:spPr>
              <a:xfrm>
                <a:off x="636879" y="1994983"/>
                <a:ext cx="5245879" cy="2948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7F9EE0-A1B6-B306-8B90-937CFA5011F0}"/>
                  </a:ext>
                </a:extLst>
              </p:cNvPr>
              <p:cNvSpPr txBox="1"/>
              <p:nvPr/>
            </p:nvSpPr>
            <p:spPr>
              <a:xfrm>
                <a:off x="2054340" y="4448107"/>
                <a:ext cx="26253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b="1" dirty="0">
                    <a:latin typeface="Arial"/>
                    <a:ea typeface="맑은 고딕"/>
                  </a:rPr>
                  <a:t>OR</a:t>
                </a:r>
                <a:r>
                  <a:rPr lang="ko-KR" altLang="en-US" sz="1600" b="1" dirty="0">
                    <a:latin typeface="Arial"/>
                    <a:ea typeface="맑은 고딕"/>
                  </a:rPr>
                  <a:t> 게이트 양자 회로도</a:t>
                </a: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83E9963-9F4D-53AF-BFD6-337ECE12F0AF}"/>
                  </a:ext>
                </a:extLst>
              </p:cNvPr>
              <p:cNvGrpSpPr/>
              <p:nvPr/>
            </p:nvGrpSpPr>
            <p:grpSpPr>
              <a:xfrm>
                <a:off x="870873" y="1965672"/>
                <a:ext cx="5011885" cy="2516942"/>
                <a:chOff x="1636179" y="4252991"/>
                <a:chExt cx="5011885" cy="2516942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279DEB44-E6AF-8353-0123-CDBA3C11BDC3}"/>
                    </a:ext>
                  </a:extLst>
                </p:cNvPr>
                <p:cNvGrpSpPr/>
                <p:nvPr/>
              </p:nvGrpSpPr>
              <p:grpSpPr>
                <a:xfrm>
                  <a:off x="2131551" y="4659180"/>
                  <a:ext cx="2823711" cy="1733735"/>
                  <a:chOff x="4217810" y="3934439"/>
                  <a:chExt cx="3706665" cy="2275861"/>
                </a:xfrm>
              </p:grpSpPr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FFAE02E1-9034-ED2A-F08F-01994BB4C9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854621" y="3934439"/>
                    <a:ext cx="2482757" cy="2275861"/>
                  </a:xfrm>
                  <a:prstGeom prst="rect">
                    <a:avLst/>
                  </a:prstGeom>
                </p:spPr>
              </p:pic>
              <p:cxnSp>
                <p:nvCxnSpPr>
                  <p:cNvPr id="47" name="직선 연결선[R] 9">
                    <a:extLst>
                      <a:ext uri="{FF2B5EF4-FFF2-40B4-BE49-F238E27FC236}">
                        <a16:creationId xmlns:a16="http://schemas.microsoft.com/office/drawing/2014/main" id="{0EBBEB59-06FB-7D27-B81B-1F372DE11DBB}"/>
                      </a:ext>
                    </a:extLst>
                  </p:cNvPr>
                  <p:cNvCxnSpPr/>
                  <p:nvPr/>
                </p:nvCxnSpPr>
                <p:spPr>
                  <a:xfrm>
                    <a:off x="4217810" y="4294414"/>
                    <a:ext cx="783772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연결선[R] 10">
                    <a:extLst>
                      <a:ext uri="{FF2B5EF4-FFF2-40B4-BE49-F238E27FC236}">
                        <a16:creationId xmlns:a16="http://schemas.microsoft.com/office/drawing/2014/main" id="{935E5F45-49F1-5952-FA4B-593BAE61EB63}"/>
                      </a:ext>
                    </a:extLst>
                  </p:cNvPr>
                  <p:cNvCxnSpPr/>
                  <p:nvPr/>
                </p:nvCxnSpPr>
                <p:spPr>
                  <a:xfrm>
                    <a:off x="4217810" y="5067299"/>
                    <a:ext cx="783772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[R] 11">
                    <a:extLst>
                      <a:ext uri="{FF2B5EF4-FFF2-40B4-BE49-F238E27FC236}">
                        <a16:creationId xmlns:a16="http://schemas.microsoft.com/office/drawing/2014/main" id="{810C3AB4-313A-9524-B447-07C7E998E9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7810" y="5823856"/>
                    <a:ext cx="1567544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[R] 13">
                    <a:extLst>
                      <a:ext uri="{FF2B5EF4-FFF2-40B4-BE49-F238E27FC236}">
                        <a16:creationId xmlns:a16="http://schemas.microsoft.com/office/drawing/2014/main" id="{645DC55A-FBBA-AD0B-737E-8320BEFE1FF9}"/>
                      </a:ext>
                    </a:extLst>
                  </p:cNvPr>
                  <p:cNvCxnSpPr/>
                  <p:nvPr/>
                </p:nvCxnSpPr>
                <p:spPr>
                  <a:xfrm>
                    <a:off x="7140703" y="4294414"/>
                    <a:ext cx="783772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연결선[R] 14">
                    <a:extLst>
                      <a:ext uri="{FF2B5EF4-FFF2-40B4-BE49-F238E27FC236}">
                        <a16:creationId xmlns:a16="http://schemas.microsoft.com/office/drawing/2014/main" id="{A90A5D5A-40B7-7F1E-FE8A-3779244C5D8A}"/>
                      </a:ext>
                    </a:extLst>
                  </p:cNvPr>
                  <p:cNvCxnSpPr/>
                  <p:nvPr/>
                </p:nvCxnSpPr>
                <p:spPr>
                  <a:xfrm>
                    <a:off x="7140703" y="5067299"/>
                    <a:ext cx="783772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[R] 15">
                    <a:extLst>
                      <a:ext uri="{FF2B5EF4-FFF2-40B4-BE49-F238E27FC236}">
                        <a16:creationId xmlns:a16="http://schemas.microsoft.com/office/drawing/2014/main" id="{596F5EB0-FF10-86C1-7880-1BB8EF2309CB}"/>
                      </a:ext>
                    </a:extLst>
                  </p:cNvPr>
                  <p:cNvCxnSpPr/>
                  <p:nvPr/>
                </p:nvCxnSpPr>
                <p:spPr>
                  <a:xfrm>
                    <a:off x="7140703" y="5818412"/>
                    <a:ext cx="783772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[R] 16">
                    <a:extLst>
                      <a:ext uri="{FF2B5EF4-FFF2-40B4-BE49-F238E27FC236}">
                        <a16:creationId xmlns:a16="http://schemas.microsoft.com/office/drawing/2014/main" id="{1B028D45-0983-3CB9-67D0-5C2198EFA7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48039" y="4294414"/>
                    <a:ext cx="37595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연결선[R] 24">
                    <a:extLst>
                      <a:ext uri="{FF2B5EF4-FFF2-40B4-BE49-F238E27FC236}">
                        <a16:creationId xmlns:a16="http://schemas.microsoft.com/office/drawing/2014/main" id="{991DE02A-EE8C-0D8C-6923-C284BBF7E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48039" y="5067299"/>
                    <a:ext cx="37595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연결선[R] 25">
                    <a:extLst>
                      <a:ext uri="{FF2B5EF4-FFF2-40B4-BE49-F238E27FC236}">
                        <a16:creationId xmlns:a16="http://schemas.microsoft.com/office/drawing/2014/main" id="{C4559DFF-C3D8-C588-582F-8BAB04B25F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19678" y="4294414"/>
                    <a:ext cx="37595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직선 연결선[R] 26">
                    <a:extLst>
                      <a:ext uri="{FF2B5EF4-FFF2-40B4-BE49-F238E27FC236}">
                        <a16:creationId xmlns:a16="http://schemas.microsoft.com/office/drawing/2014/main" id="{2ECEDED9-5E87-568E-C1A7-89CE034246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19678" y="5067299"/>
                    <a:ext cx="37595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연결선[R] 27">
                    <a:extLst>
                      <a:ext uri="{FF2B5EF4-FFF2-40B4-BE49-F238E27FC236}">
                        <a16:creationId xmlns:a16="http://schemas.microsoft.com/office/drawing/2014/main" id="{D7F2E3E4-5564-EAC8-9212-5556709250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82215" y="5825846"/>
                    <a:ext cx="141780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192ACB7B-A5A9-9C31-D6E6-3AFD00C717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6179" y="4739292"/>
                      <a:ext cx="533243" cy="3690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ko-Kore-KR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oMath>
                        </m:oMathPara>
                      </a14:m>
                      <a:endParaRPr kumimoji="1" lang="ko-Kore-KR" altLang="en-US" sz="2000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055664A-CAE3-53AF-9C64-F8C4425E42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6179" y="4739292"/>
                      <a:ext cx="533243" cy="3690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3256" t="-126667" r="-46512" b="-20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C5FE4217-409C-915B-B39B-1A07377567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690" y="5334801"/>
                      <a:ext cx="528216" cy="3690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ko-Kore-KR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oMath>
                        </m:oMathPara>
                      </a14:m>
                      <a:endParaRPr kumimoji="1" lang="ko-Kore-KR" altLang="en-US" sz="20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0CFBE765-6BB9-578A-EB2B-6D6F8CB2F2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0690" y="5334801"/>
                      <a:ext cx="528216" cy="36906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6190" t="-126667" r="-50000" b="-20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F14D47A-790F-C021-E1F3-A6B7319906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92611" y="5900263"/>
                      <a:ext cx="512779" cy="3690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ko-Kore-KR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oMath>
                        </m:oMathPara>
                      </a14:m>
                      <a:endParaRPr kumimoji="1" lang="ko-Kore-KR" altLang="en-US" sz="2000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3CED2ACF-7387-42AB-28CD-DE208A89EE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2611" y="5900263"/>
                      <a:ext cx="512779" cy="36906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8571" t="-123333" r="-47619" b="-20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F8D657-35E9-FF63-166D-BCE14C8BA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55262" y="4739292"/>
                      <a:ext cx="533243" cy="3690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ko-Kore-KR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oMath>
                        </m:oMathPara>
                      </a14:m>
                      <a:endParaRPr kumimoji="1" lang="ko-Kore-KR" altLang="en-US" sz="2000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DF175962-BD12-0D84-1EC7-BEB875AC76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55262" y="4739292"/>
                      <a:ext cx="533243" cy="36906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3256" t="-126667" r="-48837" b="-20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BC4E3C75-2195-2FE0-7BD0-78C5437A3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79772" y="5334801"/>
                      <a:ext cx="528216" cy="3690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ko-Kore-KR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oMath>
                        </m:oMathPara>
                      </a14:m>
                      <a:endParaRPr kumimoji="1" lang="ko-Kore-KR" altLang="en-US" sz="2000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BCDB3599-7F2B-ED9A-A2A9-25142325D13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79772" y="5334801"/>
                      <a:ext cx="528216" cy="36906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3810" t="-126667" r="-50000" b="-20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81127F7-CE87-6D95-8377-78C4814740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87179" y="5900263"/>
                      <a:ext cx="1660885" cy="3690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ko-Kore-KR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kumimoji="1" lang="en-US" altLang="ko-Kore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⨁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⋁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kumimoji="1" lang="ko-Kore-KR" altLang="en-US" sz="2000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C83D9BC-0B10-B070-BDA8-9D6F837B4A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7179" y="5900263"/>
                      <a:ext cx="1660885" cy="36906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9924" t="-123333" r="-13740" b="-20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D9C0C23F-7949-CE51-6C94-46CA11BDEDC9}"/>
                    </a:ext>
                  </a:extLst>
                </p:cNvPr>
                <p:cNvSpPr/>
                <p:nvPr/>
              </p:nvSpPr>
              <p:spPr>
                <a:xfrm>
                  <a:off x="3871294" y="4626499"/>
                  <a:ext cx="522052" cy="1169337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D2F89E7-5C5F-AACD-0519-819727640F5A}"/>
                    </a:ext>
                  </a:extLst>
                </p:cNvPr>
                <p:cNvSpPr txBox="1"/>
                <p:nvPr/>
              </p:nvSpPr>
              <p:spPr>
                <a:xfrm>
                  <a:off x="3671931" y="4252991"/>
                  <a:ext cx="90281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ore-KR" sz="1600" b="1" dirty="0">
                      <a:solidFill>
                        <a:srgbClr val="FF0000"/>
                      </a:solidFill>
                    </a:rPr>
                    <a:t>inverse</a:t>
                  </a:r>
                  <a:endParaRPr kumimoji="1" lang="ko-Kore-KR" altLang="en-US" sz="16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2E1C993F-E79C-66A2-FA54-617630D9408E}"/>
                    </a:ext>
                  </a:extLst>
                </p:cNvPr>
                <p:cNvSpPr/>
                <p:nvPr/>
              </p:nvSpPr>
              <p:spPr>
                <a:xfrm>
                  <a:off x="2709917" y="4626500"/>
                  <a:ext cx="514148" cy="1194728"/>
                </a:xfrm>
                <a:prstGeom prst="rect">
                  <a:avLst/>
                </a:prstGeom>
                <a:noFill/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54169A8-0ECA-395E-FE99-B07A0C4FDD05}"/>
                    </a:ext>
                  </a:extLst>
                </p:cNvPr>
                <p:cNvSpPr/>
                <p:nvPr/>
              </p:nvSpPr>
              <p:spPr>
                <a:xfrm>
                  <a:off x="3289033" y="4626499"/>
                  <a:ext cx="514148" cy="1766413"/>
                </a:xfrm>
                <a:prstGeom prst="rect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8DCE163-73F0-2F88-30D7-D7EF7B9F1B40}"/>
                    </a:ext>
                  </a:extLst>
                </p:cNvPr>
                <p:cNvSpPr/>
                <p:nvPr/>
              </p:nvSpPr>
              <p:spPr>
                <a:xfrm>
                  <a:off x="3870081" y="5837813"/>
                  <a:ext cx="514148" cy="555098"/>
                </a:xfrm>
                <a:prstGeom prst="rect">
                  <a:avLst/>
                </a:prstGeom>
                <a:noFill/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AC04482-B955-890A-4271-73ABC9FB7A97}"/>
                    </a:ext>
                  </a:extLst>
                </p:cNvPr>
                <p:cNvSpPr txBox="1"/>
                <p:nvPr/>
              </p:nvSpPr>
              <p:spPr>
                <a:xfrm>
                  <a:off x="2830984" y="4282302"/>
                  <a:ext cx="31290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500" b="1" dirty="0">
                      <a:solidFill>
                        <a:schemeClr val="accent4"/>
                      </a:solidFill>
                    </a:rPr>
                    <a:t>X</a:t>
                  </a:r>
                  <a:endParaRPr kumimoji="1" lang="ko-Kore-KR" altLang="en-US" sz="1500" b="1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CA96EE4-4215-8BFC-6BE4-76BF4E5ECDC3}"/>
                    </a:ext>
                  </a:extLst>
                </p:cNvPr>
                <p:cNvSpPr txBox="1"/>
                <p:nvPr/>
              </p:nvSpPr>
              <p:spPr>
                <a:xfrm>
                  <a:off x="3175215" y="6446768"/>
                  <a:ext cx="755463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500" b="1" dirty="0">
                      <a:solidFill>
                        <a:schemeClr val="accent6"/>
                      </a:solidFill>
                    </a:rPr>
                    <a:t>Toffoli</a:t>
                  </a:r>
                  <a:endParaRPr kumimoji="1" lang="ko-Kore-KR" altLang="en-US" sz="1500" b="1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183E92-AF17-CA2E-3CE3-2C2C1F676BC8}"/>
                </a:ext>
              </a:extLst>
            </p:cNvPr>
            <p:cNvSpPr txBox="1"/>
            <p:nvPr/>
          </p:nvSpPr>
          <p:spPr>
            <a:xfrm>
              <a:off x="686947" y="2864171"/>
              <a:ext cx="2610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0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5AAA41-D4B7-F018-2A64-EE4FC9D8BBEE}"/>
                </a:ext>
              </a:extLst>
            </p:cNvPr>
            <p:cNvSpPr txBox="1"/>
            <p:nvPr/>
          </p:nvSpPr>
          <p:spPr>
            <a:xfrm>
              <a:off x="675108" y="3438503"/>
              <a:ext cx="2610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1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4C9B9D-5586-5518-AEFF-09313E2A13A4}"/>
                </a:ext>
              </a:extLst>
            </p:cNvPr>
            <p:cNvSpPr txBox="1"/>
            <p:nvPr/>
          </p:nvSpPr>
          <p:spPr>
            <a:xfrm>
              <a:off x="684207" y="4021158"/>
              <a:ext cx="2610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2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7E4DF47-2305-29A9-E54B-C67FFBA65D73}"/>
              </a:ext>
            </a:extLst>
          </p:cNvPr>
          <p:cNvSpPr txBox="1"/>
          <p:nvPr/>
        </p:nvSpPr>
        <p:spPr>
          <a:xfrm>
            <a:off x="6467714" y="5742234"/>
            <a:ext cx="4581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a = list(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counts.keys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())[0][2]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b = list(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counts.keys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())[0][1]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answer = list(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counts.keys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())[0][0]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print("a={0}, b={1}\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na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OR b={2}".format(a, b, answer))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C26C0B-4267-9BB0-FA3E-0DE237553F46}"/>
              </a:ext>
            </a:extLst>
          </p:cNvPr>
          <p:cNvSpPr txBox="1"/>
          <p:nvPr/>
        </p:nvSpPr>
        <p:spPr>
          <a:xfrm>
            <a:off x="7807147" y="4589900"/>
            <a:ext cx="2195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cir.measure_all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과 같음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B30C3E0-6413-FD30-D6EB-DDC13F91D779}"/>
              </a:ext>
            </a:extLst>
          </p:cNvPr>
          <p:cNvGrpSpPr/>
          <p:nvPr/>
        </p:nvGrpSpPr>
        <p:grpSpPr>
          <a:xfrm>
            <a:off x="1108797" y="5560730"/>
            <a:ext cx="4012605" cy="814773"/>
            <a:chOff x="1176240" y="5580264"/>
            <a:chExt cx="4012605" cy="81477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4977623-107F-9A21-767C-C38A117F7721}"/>
                </a:ext>
              </a:extLst>
            </p:cNvPr>
            <p:cNvSpPr/>
            <p:nvPr/>
          </p:nvSpPr>
          <p:spPr>
            <a:xfrm>
              <a:off x="1176240" y="5580264"/>
              <a:ext cx="4012605" cy="814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69C2685-374A-B28B-0C48-D43CD97006DC}"/>
                </a:ext>
              </a:extLst>
            </p:cNvPr>
            <p:cNvGrpSpPr/>
            <p:nvPr/>
          </p:nvGrpSpPr>
          <p:grpSpPr>
            <a:xfrm>
              <a:off x="1229803" y="5690352"/>
              <a:ext cx="3916104" cy="563577"/>
              <a:chOff x="1049596" y="5653540"/>
              <a:chExt cx="3916104" cy="56357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5CA6F8-A9C2-94D9-9747-40FF73B569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4848" b="641"/>
              <a:stretch/>
            </p:blipFill>
            <p:spPr>
              <a:xfrm>
                <a:off x="4123000" y="5684235"/>
                <a:ext cx="842700" cy="51716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8A82E61-B859-C18E-F0B7-77CDF4A47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9596" y="5684561"/>
                <a:ext cx="985626" cy="53255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8F470AB-AF86-5E57-9059-2D6A01CAB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10363" y="5680897"/>
                <a:ext cx="950131" cy="520507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CF2E9FB-D7B3-1086-83E5-2370CD03C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97727" y="5653540"/>
                <a:ext cx="950131" cy="550076"/>
              </a:xfrm>
              <a:prstGeom prst="rect">
                <a:avLst/>
              </a:prstGeom>
            </p:spPr>
          </p:pic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3D12DF3-465E-7468-3FC9-F181FF70C928}"/>
                </a:ext>
              </a:extLst>
            </p:cNvPr>
            <p:cNvCxnSpPr>
              <a:cxnSpLocks/>
            </p:cNvCxnSpPr>
            <p:nvPr/>
          </p:nvCxnSpPr>
          <p:spPr>
            <a:xfrm>
              <a:off x="2160695" y="5580264"/>
              <a:ext cx="0" cy="8147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D3BD0E3-A9EB-DF17-EC7E-3026878ECA29}"/>
                </a:ext>
              </a:extLst>
            </p:cNvPr>
            <p:cNvCxnSpPr>
              <a:cxnSpLocks/>
            </p:cNvCxnSpPr>
            <p:nvPr/>
          </p:nvCxnSpPr>
          <p:spPr>
            <a:xfrm>
              <a:off x="3212451" y="5580264"/>
              <a:ext cx="0" cy="8147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4EDB9D0-8D12-3B3B-75E8-5EDBD987CB30}"/>
                </a:ext>
              </a:extLst>
            </p:cNvPr>
            <p:cNvCxnSpPr>
              <a:cxnSpLocks/>
            </p:cNvCxnSpPr>
            <p:nvPr/>
          </p:nvCxnSpPr>
          <p:spPr>
            <a:xfrm>
              <a:off x="4240701" y="5580264"/>
              <a:ext cx="0" cy="8147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72C23F2-827C-2603-5A39-86D6710EF471}"/>
              </a:ext>
            </a:extLst>
          </p:cNvPr>
          <p:cNvSpPr txBox="1"/>
          <p:nvPr/>
        </p:nvSpPr>
        <p:spPr>
          <a:xfrm>
            <a:off x="703894" y="5094869"/>
            <a:ext cx="4873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예상 결과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8B548C7-46A4-F496-4AB3-E7266EAF7558}"/>
              </a:ext>
            </a:extLst>
          </p:cNvPr>
          <p:cNvSpPr/>
          <p:nvPr/>
        </p:nvSpPr>
        <p:spPr>
          <a:xfrm>
            <a:off x="4173214" y="5560729"/>
            <a:ext cx="950129" cy="814773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17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80418-8D64-6C79-F22E-2630F364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</a:t>
            </a:r>
            <a:r>
              <a:rPr kumimoji="1" lang="ko-KR" altLang="en-US" dirty="0"/>
              <a:t> 게이트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8A3169-996C-9079-68E8-85B9DA0BBFB7}"/>
              </a:ext>
            </a:extLst>
          </p:cNvPr>
          <p:cNvSpPr/>
          <p:nvPr/>
        </p:nvSpPr>
        <p:spPr>
          <a:xfrm>
            <a:off x="6387539" y="1156357"/>
            <a:ext cx="4695664" cy="551749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255D9-ED56-8C0B-DDE3-3BDDC5F3F3E5}"/>
              </a:ext>
            </a:extLst>
          </p:cNvPr>
          <p:cNvSpPr txBox="1"/>
          <p:nvPr/>
        </p:nvSpPr>
        <p:spPr>
          <a:xfrm>
            <a:off x="6467714" y="2566964"/>
            <a:ext cx="239548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QuantumCircuit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(q, res)</a:t>
            </a:r>
          </a:p>
          <a:p>
            <a:pPr lvl="0"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lvl="0"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cir.x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(0)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# a=1</a:t>
            </a:r>
          </a:p>
          <a:p>
            <a:pPr lvl="0"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cir.x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(1)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# b=1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ADCD9D-0140-140C-CC8B-2A4A5B95BB82}"/>
              </a:ext>
            </a:extLst>
          </p:cNvPr>
          <p:cNvSpPr txBox="1"/>
          <p:nvPr/>
        </p:nvSpPr>
        <p:spPr>
          <a:xfrm>
            <a:off x="6467714" y="4575748"/>
            <a:ext cx="4581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cir.measure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(q, res)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4D1C8-6038-F93C-9239-DAB99826363C}"/>
              </a:ext>
            </a:extLst>
          </p:cNvPr>
          <p:cNvSpPr txBox="1"/>
          <p:nvPr/>
        </p:nvSpPr>
        <p:spPr>
          <a:xfrm>
            <a:off x="6467714" y="4415716"/>
            <a:ext cx="3821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lang="ko-KR" altLang="en-US" sz="12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 회로 측정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27740-F906-A3EE-DCD6-09EA9C9242CF}"/>
              </a:ext>
            </a:extLst>
          </p:cNvPr>
          <p:cNvSpPr txBox="1"/>
          <p:nvPr/>
        </p:nvSpPr>
        <p:spPr>
          <a:xfrm>
            <a:off x="6501343" y="5120143"/>
            <a:ext cx="458186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sim = 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Aer.get_backend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('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aer_simulator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')</a:t>
            </a:r>
          </a:p>
          <a:p>
            <a:pPr lvl="0">
              <a:defRPr/>
            </a:pP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 = assemble(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cir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lvl="0">
              <a:defRPr/>
            </a:pP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counts = 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sim.run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qobj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).result().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get_counts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74F1AF-FCC5-8132-E3A7-62BB7CBE0796}"/>
              </a:ext>
            </a:extLst>
          </p:cNvPr>
          <p:cNvSpPr txBox="1"/>
          <p:nvPr/>
        </p:nvSpPr>
        <p:spPr>
          <a:xfrm>
            <a:off x="6501343" y="4936633"/>
            <a:ext cx="443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</a:t>
            </a:r>
            <a:r>
              <a:rPr lang="ko-KR" altLang="en-US" sz="105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결과확인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19E45-116E-ED9F-2726-1CE2EAA4EB85}"/>
              </a:ext>
            </a:extLst>
          </p:cNvPr>
          <p:cNvSpPr txBox="1"/>
          <p:nvPr/>
        </p:nvSpPr>
        <p:spPr>
          <a:xfrm>
            <a:off x="6501343" y="1401089"/>
            <a:ext cx="334610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qiskit.tools.visualization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 import 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plot_histogram</a:t>
            </a:r>
            <a:endParaRPr lang="en-US" altLang="ko-KR" sz="1050" dirty="0">
              <a:solidFill>
                <a:prstClr val="black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…</a:t>
            </a:r>
          </a:p>
          <a:p>
            <a:pPr lvl="0">
              <a:defRPr/>
            </a:pP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050" dirty="0" err="1">
                <a:solidFill>
                  <a:prstClr val="black"/>
                </a:solidFill>
                <a:latin typeface="+mn-ea"/>
              </a:rPr>
              <a:t>qiskit.visualization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 import *</a:t>
            </a:r>
          </a:p>
          <a:p>
            <a:pPr lvl="0"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lvl="0"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 3-qubit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양자레지스터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lang="en-US" altLang="ko-KR" sz="1100" dirty="0">
                <a:solidFill>
                  <a:srgbClr val="E7E6E6">
                    <a:lumMod val="75000"/>
                  </a:srgbClr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-qubit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고전레지스터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선언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q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QuantumRegister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(3)</a:t>
            </a:r>
          </a:p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res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ClassicalRegister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7E2884-AD8F-4E6E-D127-ECB3C613D87C}"/>
              </a:ext>
            </a:extLst>
          </p:cNvPr>
          <p:cNvSpPr txBox="1"/>
          <p:nvPr/>
        </p:nvSpPr>
        <p:spPr>
          <a:xfrm>
            <a:off x="6519909" y="1197652"/>
            <a:ext cx="4224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#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필요한 라이브러리 선언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35BE57-1291-DA37-14D1-0A2DABEF0C01}"/>
              </a:ext>
            </a:extLst>
          </p:cNvPr>
          <p:cNvSpPr/>
          <p:nvPr/>
        </p:nvSpPr>
        <p:spPr>
          <a:xfrm>
            <a:off x="6482777" y="2840378"/>
            <a:ext cx="4452966" cy="449861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756C64-D4BE-C980-5C05-70917AF297B9}"/>
              </a:ext>
            </a:extLst>
          </p:cNvPr>
          <p:cNvSpPr txBox="1"/>
          <p:nvPr/>
        </p:nvSpPr>
        <p:spPr>
          <a:xfrm>
            <a:off x="6467714" y="3234754"/>
            <a:ext cx="13061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(0)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(1)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cir.ccx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(0, 1, 2)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(0)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(1)</a:t>
            </a:r>
          </a:p>
          <a:p>
            <a:pPr lvl="0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(2)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E4DF47-2305-29A9-E54B-C67FFBA65D73}"/>
              </a:ext>
            </a:extLst>
          </p:cNvPr>
          <p:cNvSpPr txBox="1"/>
          <p:nvPr/>
        </p:nvSpPr>
        <p:spPr>
          <a:xfrm>
            <a:off x="6467714" y="5742234"/>
            <a:ext cx="4581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a = list(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counts.keys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())[0][2]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b = list(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counts.keys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())[0][1]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answer = list(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counts.keys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())[0][0]</a:t>
            </a:r>
          </a:p>
          <a:p>
            <a:pPr lvl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print("a={0}, b={1}\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na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OR b={2}".format(a, b, answer))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C26C0B-4267-9BB0-FA3E-0DE237553F46}"/>
              </a:ext>
            </a:extLst>
          </p:cNvPr>
          <p:cNvSpPr txBox="1"/>
          <p:nvPr/>
        </p:nvSpPr>
        <p:spPr>
          <a:xfrm>
            <a:off x="7807147" y="4589900"/>
            <a:ext cx="2195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cir.measure_all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과 같음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B30C3E0-6413-FD30-D6EB-DDC13F91D779}"/>
              </a:ext>
            </a:extLst>
          </p:cNvPr>
          <p:cNvGrpSpPr/>
          <p:nvPr/>
        </p:nvGrpSpPr>
        <p:grpSpPr>
          <a:xfrm>
            <a:off x="1235797" y="2974907"/>
            <a:ext cx="4012605" cy="814773"/>
            <a:chOff x="1176240" y="5580264"/>
            <a:chExt cx="4012605" cy="81477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4977623-107F-9A21-767C-C38A117F7721}"/>
                </a:ext>
              </a:extLst>
            </p:cNvPr>
            <p:cNvSpPr/>
            <p:nvPr/>
          </p:nvSpPr>
          <p:spPr>
            <a:xfrm>
              <a:off x="1176240" y="5580264"/>
              <a:ext cx="4012605" cy="814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69C2685-374A-B28B-0C48-D43CD97006DC}"/>
                </a:ext>
              </a:extLst>
            </p:cNvPr>
            <p:cNvGrpSpPr/>
            <p:nvPr/>
          </p:nvGrpSpPr>
          <p:grpSpPr>
            <a:xfrm>
              <a:off x="1229803" y="5690352"/>
              <a:ext cx="3916104" cy="563577"/>
              <a:chOff x="1049596" y="5653540"/>
              <a:chExt cx="3916104" cy="56357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5CA6F8-A9C2-94D9-9747-40FF73B569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848" b="641"/>
              <a:stretch/>
            </p:blipFill>
            <p:spPr>
              <a:xfrm>
                <a:off x="4123000" y="5684235"/>
                <a:ext cx="842700" cy="51716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8A82E61-B859-C18E-F0B7-77CDF4A47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9596" y="5684561"/>
                <a:ext cx="985626" cy="53255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8F470AB-AF86-5E57-9059-2D6A01CAB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0363" y="5680897"/>
                <a:ext cx="950131" cy="520507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CF2E9FB-D7B3-1086-83E5-2370CD03C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7727" y="5653540"/>
                <a:ext cx="950131" cy="550076"/>
              </a:xfrm>
              <a:prstGeom prst="rect">
                <a:avLst/>
              </a:prstGeom>
            </p:spPr>
          </p:pic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3D12DF3-465E-7468-3FC9-F181FF70C928}"/>
                </a:ext>
              </a:extLst>
            </p:cNvPr>
            <p:cNvCxnSpPr>
              <a:cxnSpLocks/>
            </p:cNvCxnSpPr>
            <p:nvPr/>
          </p:nvCxnSpPr>
          <p:spPr>
            <a:xfrm>
              <a:off x="2160695" y="5580264"/>
              <a:ext cx="0" cy="8147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D3BD0E3-A9EB-DF17-EC7E-3026878ECA29}"/>
                </a:ext>
              </a:extLst>
            </p:cNvPr>
            <p:cNvCxnSpPr>
              <a:cxnSpLocks/>
            </p:cNvCxnSpPr>
            <p:nvPr/>
          </p:nvCxnSpPr>
          <p:spPr>
            <a:xfrm>
              <a:off x="3212451" y="5580264"/>
              <a:ext cx="0" cy="8147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4EDB9D0-8D12-3B3B-75E8-5EDBD987CB30}"/>
                </a:ext>
              </a:extLst>
            </p:cNvPr>
            <p:cNvCxnSpPr>
              <a:cxnSpLocks/>
            </p:cNvCxnSpPr>
            <p:nvPr/>
          </p:nvCxnSpPr>
          <p:spPr>
            <a:xfrm>
              <a:off x="4240701" y="5580264"/>
              <a:ext cx="0" cy="8147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72C23F2-827C-2603-5A39-86D6710EF471}"/>
              </a:ext>
            </a:extLst>
          </p:cNvPr>
          <p:cNvSpPr txBox="1"/>
          <p:nvPr/>
        </p:nvSpPr>
        <p:spPr>
          <a:xfrm>
            <a:off x="522722" y="1690401"/>
            <a:ext cx="5498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Q. </a:t>
            </a:r>
            <a:r>
              <a:rPr lang="en-US" altLang="ko-KR" sz="2000" b="1" dirty="0">
                <a:latin typeface="Arial"/>
                <a:ea typeface="맑은 고딕"/>
              </a:rPr>
              <a:t>OR</a:t>
            </a:r>
            <a:r>
              <a:rPr lang="ko-KR" altLang="en-US" sz="2000" b="1" dirty="0">
                <a:latin typeface="Arial"/>
                <a:ea typeface="맑은 고딕"/>
              </a:rPr>
              <a:t> 게이트가 제대로 작동하는지 아래 표를 참조하여 </a:t>
            </a:r>
            <a:r>
              <a:rPr lang="en-US" altLang="ko-KR" sz="2000" b="1" dirty="0">
                <a:latin typeface="Arial"/>
                <a:ea typeface="맑은 고딕"/>
              </a:rPr>
              <a:t>a, b</a:t>
            </a:r>
            <a:r>
              <a:rPr lang="ko-KR" altLang="en-US" sz="2000" b="1" dirty="0">
                <a:latin typeface="Arial"/>
                <a:ea typeface="맑은 고딕"/>
              </a:rPr>
              <a:t>값을 바꿔가며 확인해보세요</a:t>
            </a:r>
            <a:r>
              <a:rPr lang="en-US" altLang="ko-KR" sz="2000" b="1" dirty="0">
                <a:latin typeface="Arial"/>
                <a:ea typeface="맑은 고딕"/>
              </a:rPr>
              <a:t>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FDB0E4-1F0B-95B9-241F-49C07A9DAB41}"/>
              </a:ext>
            </a:extLst>
          </p:cNvPr>
          <p:cNvSpPr txBox="1"/>
          <p:nvPr/>
        </p:nvSpPr>
        <p:spPr>
          <a:xfrm>
            <a:off x="2408093" y="3899768"/>
            <a:ext cx="808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600" b="1" dirty="0">
                <a:solidFill>
                  <a:prstClr val="black"/>
                </a:solidFill>
                <a:latin typeface="+mn-ea"/>
              </a:rPr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69DADC-E6B9-4CC9-A170-5A3660B502B6}"/>
              </a:ext>
            </a:extLst>
          </p:cNvPr>
          <p:cNvSpPr txBox="1"/>
          <p:nvPr/>
        </p:nvSpPr>
        <p:spPr>
          <a:xfrm>
            <a:off x="3420729" y="3899768"/>
            <a:ext cx="808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600" b="1" dirty="0">
                <a:solidFill>
                  <a:prstClr val="black"/>
                </a:solidFill>
                <a:latin typeface="+mn-ea"/>
              </a:rPr>
              <a:t>(0)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ACF16D-9E6D-2378-D9D5-01F6B2161DA2}"/>
              </a:ext>
            </a:extLst>
          </p:cNvPr>
          <p:cNvSpPr txBox="1"/>
          <p:nvPr/>
        </p:nvSpPr>
        <p:spPr>
          <a:xfrm>
            <a:off x="4379651" y="3899768"/>
            <a:ext cx="8089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600" b="1" dirty="0">
                <a:solidFill>
                  <a:prstClr val="black"/>
                </a:solidFill>
                <a:latin typeface="+mn-ea"/>
              </a:rPr>
              <a:t>(0)</a:t>
            </a:r>
          </a:p>
          <a:p>
            <a:pPr lvl="0">
              <a:defRPr/>
            </a:pPr>
            <a:r>
              <a:rPr lang="en-US" altLang="ko-KR" sz="1600" b="1" dirty="0" err="1">
                <a:solidFill>
                  <a:prstClr val="black"/>
                </a:solidFill>
                <a:latin typeface="+mn-ea"/>
              </a:rPr>
              <a:t>cir.x</a:t>
            </a:r>
            <a:r>
              <a:rPr lang="en-US" altLang="ko-KR" sz="1600" b="1" dirty="0">
                <a:solidFill>
                  <a:prstClr val="black"/>
                </a:solidFill>
                <a:latin typeface="+mn-ea"/>
              </a:rPr>
              <a:t>(1)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F4CAE7-2003-3915-438C-10FF8FEFA659}"/>
              </a:ext>
            </a:extLst>
          </p:cNvPr>
          <p:cNvSpPr txBox="1"/>
          <p:nvPr/>
        </p:nvSpPr>
        <p:spPr>
          <a:xfrm>
            <a:off x="1377710" y="3899768"/>
            <a:ext cx="808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n-ea"/>
              </a:rPr>
              <a:t>입력</a:t>
            </a:r>
            <a:r>
              <a:rPr lang="en-US" altLang="ko-KR" sz="1600" b="1" dirty="0">
                <a:solidFill>
                  <a:prstClr val="black"/>
                </a:solidFill>
                <a:latin typeface="+mn-ea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F1D2F57-6951-DEAD-F18B-4A4F977E8527}"/>
              </a:ext>
            </a:extLst>
          </p:cNvPr>
          <p:cNvSpPr/>
          <p:nvPr/>
        </p:nvSpPr>
        <p:spPr>
          <a:xfrm>
            <a:off x="1207622" y="3899768"/>
            <a:ext cx="4040780" cy="652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3242</Words>
  <Application>Microsoft Macintosh PowerPoint</Application>
  <PresentationFormat>와이드스크린</PresentationFormat>
  <Paragraphs>441</Paragraphs>
  <Slides>23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Cambria Math</vt:lpstr>
      <vt:lpstr>Arial</vt:lpstr>
      <vt:lpstr>맑은 고딕</vt:lpstr>
      <vt:lpstr>서울남산체 EB</vt:lpstr>
      <vt:lpstr>서울남산체 B</vt:lpstr>
      <vt:lpstr>CryptoCraft 테마</vt:lpstr>
      <vt:lpstr>양자프로그래밍 기본과 양자 튜토리얼</vt:lpstr>
      <vt:lpstr>Shor’s algorithm</vt:lpstr>
      <vt:lpstr>Grover’s algorithm</vt:lpstr>
      <vt:lpstr>양자 게이트 – 실습</vt:lpstr>
      <vt:lpstr>양자 게이트 – 실습</vt:lpstr>
      <vt:lpstr>양자 게이트 – 실습</vt:lpstr>
      <vt:lpstr>양자 게이트 – 실습</vt:lpstr>
      <vt:lpstr>양자 게이트 – 실습 (심화)</vt:lpstr>
      <vt:lpstr>양자 게이트 – 실습</vt:lpstr>
      <vt:lpstr>양자 푸리에 변환</vt:lpstr>
      <vt:lpstr>QFT 과정 (3-qubit)</vt:lpstr>
      <vt:lpstr>QFT - 실습</vt:lpstr>
      <vt:lpstr>QFT - 실습</vt:lpstr>
      <vt:lpstr>QFT - 실습</vt:lpstr>
      <vt:lpstr>양자 텔레포테이션</vt:lpstr>
      <vt:lpstr>양자 텔레포테이션 과정</vt:lpstr>
      <vt:lpstr>양자 텔레포테이션 과정</vt:lpstr>
      <vt:lpstr>양자 텔레포테이션 - 실습</vt:lpstr>
      <vt:lpstr>양자 텔레포테이션 - 실습</vt:lpstr>
      <vt:lpstr>양자 텔레포테이션 - 실습</vt:lpstr>
      <vt:lpstr>양자 텔레포테이션 - 실습</vt:lpstr>
      <vt:lpstr>양자 텔레포테이션 - 실습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양자 텔레포테이션</dc:title>
  <dc:creator>양유진</dc:creator>
  <cp:lastModifiedBy>양유진</cp:lastModifiedBy>
  <cp:revision>52</cp:revision>
  <dcterms:created xsi:type="dcterms:W3CDTF">2022-07-03T17:12:28Z</dcterms:created>
  <dcterms:modified xsi:type="dcterms:W3CDTF">2022-07-18T06:08:14Z</dcterms:modified>
</cp:coreProperties>
</file>